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 Condensed" charset="1" panose="02000000000000000000"/>
      <p:regular r:id="rId10"/>
    </p:embeddedFont>
    <p:embeddedFont>
      <p:font typeface="Roboto Condensed Bold" charset="1" panose="02000000000000000000"/>
      <p:regular r:id="rId11"/>
    </p:embeddedFont>
    <p:embeddedFont>
      <p:font typeface="Roboto Condensed Italics" charset="1" panose="02000000000000000000"/>
      <p:regular r:id="rId12"/>
    </p:embeddedFont>
    <p:embeddedFont>
      <p:font typeface="Roboto Condensed Bold Italics" charset="1" panose="02000000000000000000"/>
      <p:regular r:id="rId13"/>
    </p:embeddedFont>
    <p:embeddedFont>
      <p:font typeface="Roboto" charset="1" panose="02000000000000000000"/>
      <p:regular r:id="rId14"/>
    </p:embeddedFont>
    <p:embeddedFont>
      <p:font typeface="Roboto Bold" charset="1" panose="02000000000000000000"/>
      <p:regular r:id="rId15"/>
    </p:embeddedFont>
    <p:embeddedFont>
      <p:font typeface="Roboto Italics" charset="1" panose="02000000000000000000"/>
      <p:regular r:id="rId16"/>
    </p:embeddedFont>
    <p:embeddedFont>
      <p:font typeface="Roboto Bold Italics" charset="1" panose="020000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5054" t="5429" r="6003" b="5429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604729" y="1507065"/>
            <a:ext cx="13078543" cy="6459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650"/>
              </a:lnSpc>
            </a:pPr>
            <a:r>
              <a:rPr lang="en-US" sz="11500" spc="1299">
                <a:solidFill>
                  <a:srgbClr val="F2FAFF"/>
                </a:solidFill>
                <a:latin typeface="Roboto Condensed Bold"/>
              </a:rPr>
              <a:t>DEFAULT IMPUTATION EFFICIENCY COMPARISION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486078" y="9121712"/>
            <a:ext cx="11315844" cy="539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50"/>
              </a:lnSpc>
            </a:pPr>
            <a:r>
              <a:rPr lang="en-US" sz="3000" spc="75">
                <a:solidFill>
                  <a:srgbClr val="F2FAFF"/>
                </a:solidFill>
                <a:latin typeface="Roboto"/>
              </a:rPr>
              <a:t>Presented by Jakub Wiśniewski</a:t>
            </a:r>
          </a:p>
        </p:txBody>
      </p:sp>
      <p:sp>
        <p:nvSpPr>
          <p:cNvPr name="AutoShape 4" id="4"/>
          <p:cNvSpPr/>
          <p:nvPr/>
        </p:nvSpPr>
        <p:spPr>
          <a:xfrm rot="0">
            <a:off x="3736896" y="625293"/>
            <a:ext cx="10843046" cy="82567"/>
          </a:xfrm>
          <a:prstGeom prst="rect">
            <a:avLst/>
          </a:prstGeom>
          <a:solidFill>
            <a:srgbClr val="F2FAFF"/>
          </a:solidFill>
        </p:spPr>
      </p:sp>
      <p:sp>
        <p:nvSpPr>
          <p:cNvPr name="AutoShape 5" id="5"/>
          <p:cNvSpPr/>
          <p:nvPr/>
        </p:nvSpPr>
        <p:spPr>
          <a:xfrm rot="0">
            <a:off x="3736896" y="8582465"/>
            <a:ext cx="10843046" cy="82567"/>
          </a:xfrm>
          <a:prstGeom prst="rect">
            <a:avLst/>
          </a:prstGeom>
          <a:solidFill>
            <a:srgbClr val="F2FAFF"/>
          </a:solid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3" t="0" r="68835" b="1455"/>
          <a:stretch>
            <a:fillRect/>
          </a:stretch>
        </p:blipFill>
        <p:spPr>
          <a:xfrm flipH="false" flipV="false" rot="0">
            <a:off x="0" y="0"/>
            <a:ext cx="5728932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1263" t="0" r="0" b="2020"/>
          <a:stretch>
            <a:fillRect/>
          </a:stretch>
        </p:blipFill>
        <p:spPr>
          <a:xfrm flipH="false" flipV="false" rot="0">
            <a:off x="5728932" y="-120233"/>
            <a:ext cx="13114762" cy="9603564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1057275"/>
            <a:ext cx="4487397" cy="1588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14"/>
              </a:lnSpc>
            </a:pPr>
            <a:r>
              <a:rPr lang="en-US" sz="5500" spc="577">
                <a:solidFill>
                  <a:srgbClr val="244357"/>
                </a:solidFill>
                <a:latin typeface="Roboto Condensed Bold"/>
              </a:rPr>
              <a:t>T</a:t>
            </a:r>
            <a:r>
              <a:rPr lang="en-US" sz="5500" spc="577">
                <a:solidFill>
                  <a:srgbClr val="244357"/>
                </a:solidFill>
                <a:latin typeface="Roboto Condensed Bold"/>
              </a:rPr>
              <a:t>IME OF IMPUTATION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5710" y="9629260"/>
            <a:ext cx="16507453" cy="271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244357"/>
                </a:solidFill>
                <a:latin typeface="Roboto"/>
              </a:rPr>
              <a:t>W</a:t>
            </a:r>
            <a:r>
              <a:rPr lang="en-US" sz="1500" spc="157">
                <a:solidFill>
                  <a:srgbClr val="244357"/>
                </a:solidFill>
                <a:latin typeface="Roboto"/>
              </a:rPr>
              <a:t>arsztaty Badawcze | Grupa PaRenKuKu ds. Imputacji Danych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3C3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1450" y="-142875"/>
            <a:ext cx="18630900" cy="10572750"/>
            <a:chOff x="0" y="0"/>
            <a:chExt cx="24841200" cy="14097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5000"/>
            </a:blip>
            <a:srcRect l="20648" t="0" r="20648" b="0"/>
            <a:stretch>
              <a:fillRect/>
            </a:stretch>
          </p:blipFill>
          <p:spPr>
            <a:xfrm>
              <a:off x="0" y="0"/>
              <a:ext cx="12420600" cy="140970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alphaModFix amt="15000"/>
            </a:blip>
            <a:srcRect l="18776" t="0" r="18776" b="0"/>
            <a:stretch>
              <a:fillRect/>
            </a:stretch>
          </p:blipFill>
          <p:spPr>
            <a:xfrm>
              <a:off x="12420600" y="0"/>
              <a:ext cx="12420600" cy="14097000"/>
            </a:xfrm>
            <a:prstGeom prst="rect">
              <a:avLst/>
            </a:prstGeom>
          </p:spPr>
        </p:pic>
      </p:grpSp>
      <p:sp>
        <p:nvSpPr>
          <p:cNvPr name="AutoShape 5" id="5"/>
          <p:cNvSpPr/>
          <p:nvPr/>
        </p:nvSpPr>
        <p:spPr>
          <a:xfrm rot="0">
            <a:off x="3537225" y="3516970"/>
            <a:ext cx="11213551" cy="3253059"/>
          </a:xfrm>
          <a:prstGeom prst="rect">
            <a:avLst/>
          </a:prstGeom>
          <a:solidFill>
            <a:srgbClr val="F2FAFF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5305999" y="4766847"/>
            <a:ext cx="7676002" cy="724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0"/>
              </a:lnSpc>
            </a:pPr>
            <a:r>
              <a:rPr lang="en-US" sz="4600" spc="114">
                <a:solidFill>
                  <a:srgbClr val="244357"/>
                </a:solidFill>
                <a:latin typeface="Roboto Condensed Bold"/>
              </a:rPr>
              <a:t>SUMMARY AND CONCLUSION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00410" y="9629260"/>
            <a:ext cx="9382753" cy="271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F2FAFF"/>
                </a:solidFill>
                <a:latin typeface="Roboto"/>
              </a:rPr>
              <a:t>Warsztaty Badawcze</a:t>
            </a:r>
            <a:r>
              <a:rPr lang="en-US" sz="1500" spc="157">
                <a:solidFill>
                  <a:srgbClr val="F2FAFF"/>
                </a:solidFill>
                <a:latin typeface="Roboto"/>
              </a:rPr>
              <a:t> | Grupa PaRenKuKu ds. Imputacji Danych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29575" y="3971925"/>
            <a:ext cx="13428851" cy="2343150"/>
            <a:chOff x="0" y="0"/>
            <a:chExt cx="17905135" cy="3124200"/>
          </a:xfrm>
        </p:grpSpPr>
        <p:sp>
          <p:nvSpPr>
            <p:cNvPr name="AutoShape 3" id="3"/>
            <p:cNvSpPr/>
            <p:nvPr/>
          </p:nvSpPr>
          <p:spPr>
            <a:xfrm rot="0">
              <a:off x="1966356" y="2971800"/>
              <a:ext cx="14427200" cy="152400"/>
            </a:xfrm>
            <a:prstGeom prst="rect">
              <a:avLst/>
            </a:prstGeom>
            <a:solidFill>
              <a:srgbClr val="43C3DD"/>
            </a:solidFill>
          </p:spPr>
        </p:sp>
        <p:sp>
          <p:nvSpPr>
            <p:cNvPr name="TextBox 4" id="4"/>
            <p:cNvSpPr txBox="true"/>
            <p:nvPr/>
          </p:nvSpPr>
          <p:spPr>
            <a:xfrm rot="0">
              <a:off x="2377782" y="-28575"/>
              <a:ext cx="13149570" cy="11377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875"/>
                </a:lnSpc>
              </a:pPr>
              <a:r>
                <a:rPr lang="en-US" sz="5500" spc="577">
                  <a:solidFill>
                    <a:srgbClr val="43C3DD"/>
                  </a:solidFill>
                  <a:latin typeface="Roboto Condensed Bold"/>
                </a:rPr>
                <a:t>QUESTIONS? COMMENTS?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180634"/>
              <a:ext cx="17905135" cy="10371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670"/>
                </a:lnSpc>
              </a:pPr>
              <a:r>
                <a:rPr lang="en-US" sz="4600" spc="114">
                  <a:solidFill>
                    <a:srgbClr val="43C3DD"/>
                  </a:solidFill>
                  <a:latin typeface="Roboto Condensed Bold"/>
                </a:rPr>
                <a:t>LET US KNOW!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3C3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71450" y="-142875"/>
            <a:ext cx="18630900" cy="10572750"/>
            <a:chOff x="0" y="0"/>
            <a:chExt cx="24841200" cy="14097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5000"/>
            </a:blip>
            <a:srcRect l="20648" t="0" r="20648" b="0"/>
            <a:stretch>
              <a:fillRect/>
            </a:stretch>
          </p:blipFill>
          <p:spPr>
            <a:xfrm>
              <a:off x="0" y="0"/>
              <a:ext cx="12420600" cy="14097000"/>
            </a:xfrm>
            <a:prstGeom prst="rect">
              <a:avLst/>
            </a:prstGeom>
          </p:spPr>
        </p:pic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>
              <a:alphaModFix amt="15000"/>
            </a:blip>
            <a:srcRect l="18776" t="0" r="18776" b="0"/>
            <a:stretch>
              <a:fillRect/>
            </a:stretch>
          </p:blipFill>
          <p:spPr>
            <a:xfrm>
              <a:off x="12420600" y="0"/>
              <a:ext cx="12420600" cy="14097000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3537225" y="3516970"/>
            <a:ext cx="11213551" cy="3253059"/>
            <a:chOff x="0" y="0"/>
            <a:chExt cx="14951401" cy="4337412"/>
          </a:xfrm>
        </p:grpSpPr>
        <p:sp>
          <p:nvSpPr>
            <p:cNvPr name="AutoShape 6" id="6"/>
            <p:cNvSpPr/>
            <p:nvPr/>
          </p:nvSpPr>
          <p:spPr>
            <a:xfrm rot="0">
              <a:off x="0" y="0"/>
              <a:ext cx="14951401" cy="4337412"/>
            </a:xfrm>
            <a:prstGeom prst="rect">
              <a:avLst/>
            </a:prstGeom>
            <a:solidFill>
              <a:srgbClr val="F2FAFF"/>
            </a:solidFill>
          </p:spPr>
        </p:sp>
        <p:sp>
          <p:nvSpPr>
            <p:cNvPr name="TextBox 7" id="7"/>
            <p:cNvSpPr txBox="true"/>
            <p:nvPr/>
          </p:nvSpPr>
          <p:spPr>
            <a:xfrm rot="0">
              <a:off x="2358366" y="1092846"/>
              <a:ext cx="10234669" cy="9567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750"/>
                </a:lnSpc>
              </a:pPr>
              <a:r>
                <a:rPr lang="en-US" sz="4600" spc="114">
                  <a:solidFill>
                    <a:srgbClr val="244357"/>
                  </a:solidFill>
                  <a:latin typeface="Roboto Condensed Bold"/>
                </a:rPr>
                <a:t>WHAT ARE MISSING VALUES?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549798" y="2564953"/>
              <a:ext cx="11851806" cy="6510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60"/>
                </a:lnSpc>
              </a:pPr>
              <a:r>
                <a:rPr lang="en-US" sz="2800" spc="70">
                  <a:solidFill>
                    <a:srgbClr val="244357"/>
                  </a:solidFill>
                  <a:latin typeface="Roboto"/>
                </a:rPr>
                <a:t>Why </a:t>
              </a:r>
              <a:r>
                <a:rPr lang="en-US" sz="2800" spc="70">
                  <a:solidFill>
                    <a:srgbClr val="244357"/>
                  </a:solidFill>
                  <a:latin typeface="Roboto"/>
                </a:rPr>
                <a:t>is an imputation important to us?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8500410" y="9629260"/>
            <a:ext cx="9382753" cy="271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F2FAFF"/>
                </a:solidFill>
                <a:latin typeface="Roboto"/>
              </a:rPr>
              <a:t>Warsztaty Badawcze</a:t>
            </a:r>
            <a:r>
              <a:rPr lang="en-US" sz="1500" spc="157">
                <a:solidFill>
                  <a:srgbClr val="F2FAFF"/>
                </a:solidFill>
                <a:latin typeface="Roboto"/>
              </a:rPr>
              <a:t> | Grupa PaRenKuKu ds. Imputacji Danych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247794" y="4700326"/>
            <a:ext cx="18717173" cy="127741"/>
          </a:xfrm>
          <a:prstGeom prst="rect">
            <a:avLst/>
          </a:prstGeom>
          <a:solidFill>
            <a:srgbClr val="43C3DD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3249496" y="4553539"/>
            <a:ext cx="421315" cy="421315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3C3DD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4516221" y="4553539"/>
            <a:ext cx="421315" cy="421315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3C3DD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756349" y="4553539"/>
            <a:ext cx="421315" cy="421315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3C3DD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7015631" y="4553539"/>
            <a:ext cx="421315" cy="421315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3C3DD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611265" y="5563937"/>
            <a:ext cx="3674129" cy="1672177"/>
            <a:chOff x="0" y="0"/>
            <a:chExt cx="4898839" cy="2229569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281927" y="-76200"/>
              <a:ext cx="4334985" cy="7447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20"/>
                </a:lnSpc>
              </a:pPr>
              <a:r>
                <a:rPr lang="en-US" sz="3300" spc="82">
                  <a:solidFill>
                    <a:srgbClr val="244357"/>
                  </a:solidFill>
                  <a:latin typeface="Roboto"/>
                </a:rPr>
                <a:t>METHODOLOGY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783826"/>
              <a:ext cx="4898839" cy="14457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39"/>
                </a:lnSpc>
              </a:pPr>
              <a:r>
                <a:rPr lang="en-US" sz="2100" spc="52">
                  <a:solidFill>
                    <a:srgbClr val="244357"/>
                  </a:solidFill>
                  <a:latin typeface="Roboto"/>
                </a:rPr>
                <a:t>Imputing strategies</a:t>
              </a:r>
            </a:p>
            <a:p>
              <a:pPr algn="ctr">
                <a:lnSpc>
                  <a:spcPts val="2939"/>
                </a:lnSpc>
              </a:pPr>
              <a:r>
                <a:rPr lang="en-US" sz="2100" spc="52">
                  <a:solidFill>
                    <a:srgbClr val="244357"/>
                  </a:solidFill>
                  <a:latin typeface="Roboto"/>
                </a:rPr>
                <a:t> Metrics </a:t>
              </a:r>
            </a:p>
            <a:p>
              <a:pPr algn="ctr">
                <a:lnSpc>
                  <a:spcPts val="2940"/>
                </a:lnSpc>
              </a:pPr>
              <a:r>
                <a:rPr lang="en-US" sz="2099" spc="52">
                  <a:solidFill>
                    <a:srgbClr val="244357"/>
                  </a:solidFill>
                  <a:latin typeface="Roboto"/>
                </a:rPr>
                <a:t>Classification algorithms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566586" y="5563937"/>
            <a:ext cx="3319403" cy="1672177"/>
            <a:chOff x="0" y="0"/>
            <a:chExt cx="4425871" cy="2229569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254708" y="-76200"/>
              <a:ext cx="3916456" cy="7447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20"/>
                </a:lnSpc>
              </a:pPr>
              <a:r>
                <a:rPr lang="en-US" sz="3300" spc="82">
                  <a:solidFill>
                    <a:srgbClr val="244357"/>
                  </a:solidFill>
                  <a:latin typeface="Roboto"/>
                </a:rPr>
                <a:t>EXPERIMENT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783826"/>
              <a:ext cx="4425871" cy="14457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39"/>
                </a:lnSpc>
              </a:pPr>
              <a:r>
                <a:rPr lang="en-US" sz="2100" spc="52">
                  <a:solidFill>
                    <a:srgbClr val="244357"/>
                  </a:solidFill>
                  <a:latin typeface="Roboto"/>
                </a:rPr>
                <a:t>Datasets</a:t>
              </a:r>
            </a:p>
            <a:p>
              <a:pPr algn="ctr">
                <a:lnSpc>
                  <a:spcPts val="2939"/>
                </a:lnSpc>
              </a:pPr>
              <a:r>
                <a:rPr lang="en-US" sz="2099" spc="52">
                  <a:solidFill>
                    <a:srgbClr val="244357"/>
                  </a:solidFill>
                  <a:latin typeface="Roboto"/>
                </a:rPr>
                <a:t>Experiment workflow</a:t>
              </a:r>
            </a:p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9307305" y="5563937"/>
            <a:ext cx="3319403" cy="1672177"/>
            <a:chOff x="0" y="0"/>
            <a:chExt cx="4425871" cy="2229569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254708" y="-76200"/>
              <a:ext cx="3916456" cy="7447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20"/>
                </a:lnSpc>
              </a:pPr>
              <a:r>
                <a:rPr lang="en-US" sz="3300" spc="82">
                  <a:solidFill>
                    <a:srgbClr val="244357"/>
                  </a:solidFill>
                  <a:latin typeface="Roboto"/>
                </a:rPr>
                <a:t>RESULTS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783826"/>
              <a:ext cx="4425871" cy="14457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39"/>
                </a:lnSpc>
              </a:pPr>
              <a:r>
                <a:rPr lang="en-US" sz="2099" spc="52">
                  <a:solidFill>
                    <a:srgbClr val="244357"/>
                  </a:solidFill>
                  <a:latin typeface="Roboto"/>
                </a:rPr>
                <a:t>Ranking of imputation methods</a:t>
              </a:r>
            </a:p>
            <a:p>
              <a:pPr algn="ctr">
                <a:lnSpc>
                  <a:spcPts val="2940"/>
                </a:lnSpc>
              </a:pPr>
              <a:r>
                <a:rPr lang="en-US" sz="2100" spc="52">
                  <a:solidFill>
                    <a:srgbClr val="244357"/>
                  </a:solidFill>
                  <a:latin typeface="Roboto"/>
                </a:rPr>
                <a:t>Time of imputation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3067177" y="5563937"/>
            <a:ext cx="3508591" cy="1672177"/>
            <a:chOff x="0" y="0"/>
            <a:chExt cx="4678121" cy="2229569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269225" y="-76200"/>
              <a:ext cx="4139671" cy="7447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20"/>
                </a:lnSpc>
              </a:pPr>
              <a:r>
                <a:rPr lang="en-US" sz="3300" spc="82">
                  <a:solidFill>
                    <a:srgbClr val="244357"/>
                  </a:solidFill>
                  <a:latin typeface="Roboto"/>
                </a:rPr>
                <a:t>CONCLUSIONS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783826"/>
              <a:ext cx="4678121" cy="14457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39"/>
                </a:lnSpc>
              </a:pPr>
              <a:r>
                <a:rPr lang="en-US" sz="2099" spc="52">
                  <a:solidFill>
                    <a:srgbClr val="244357"/>
                  </a:solidFill>
                  <a:latin typeface="Roboto"/>
                </a:rPr>
                <a:t>Summary and conclusions of the results</a:t>
              </a:r>
            </a:p>
            <a:p>
              <a:pPr algn="ctr">
                <a:lnSpc>
                  <a:spcPts val="2940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171564" y="1504950"/>
            <a:ext cx="13428851" cy="1669212"/>
            <a:chOff x="0" y="0"/>
            <a:chExt cx="17905135" cy="2225616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2377782" y="28575"/>
              <a:ext cx="13149570" cy="10819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214"/>
                </a:lnSpc>
                <a:spcBef>
                  <a:spcPct val="0"/>
                </a:spcBef>
              </a:pPr>
              <a:r>
                <a:rPr lang="en-US" sz="5500" spc="577" u="none">
                  <a:solidFill>
                    <a:srgbClr val="244357"/>
                  </a:solidFill>
                  <a:latin typeface="Roboto Condensed Bold"/>
                </a:rPr>
                <a:t>SUMMARY OF CONTENTS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1298841"/>
              <a:ext cx="17905135" cy="9260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5473"/>
                </a:lnSpc>
                <a:spcBef>
                  <a:spcPct val="0"/>
                </a:spcBef>
              </a:pPr>
              <a:r>
                <a:rPr lang="en-US" sz="4600" spc="114">
                  <a:solidFill>
                    <a:srgbClr val="244357"/>
                  </a:solidFill>
                  <a:latin typeface="Roboto Condensed"/>
                </a:rPr>
                <a:t>OUR MAIN TOPIC OF PRESENTATION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-247794" y="9308507"/>
            <a:ext cx="18952535" cy="1353932"/>
            <a:chOff x="0" y="0"/>
            <a:chExt cx="25270047" cy="1805243"/>
          </a:xfrm>
        </p:grpSpPr>
        <p:sp>
          <p:nvSpPr>
            <p:cNvPr name="AutoShape 27" id="27"/>
            <p:cNvSpPr/>
            <p:nvPr/>
          </p:nvSpPr>
          <p:spPr>
            <a:xfrm rot="0">
              <a:off x="0" y="0"/>
              <a:ext cx="25270047" cy="1805243"/>
            </a:xfrm>
            <a:prstGeom prst="rect">
              <a:avLst/>
            </a:prstGeom>
            <a:solidFill>
              <a:srgbClr val="43C3DD"/>
            </a:solidFill>
          </p:spPr>
        </p:sp>
        <p:sp>
          <p:nvSpPr>
            <p:cNvPr name="TextBox 28" id="28"/>
            <p:cNvSpPr txBox="true"/>
            <p:nvPr/>
          </p:nvSpPr>
          <p:spPr>
            <a:xfrm rot="0">
              <a:off x="2164671" y="443545"/>
              <a:ext cx="22009938" cy="3455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175"/>
                </a:lnSpc>
              </a:pPr>
              <a:r>
                <a:rPr lang="en-US" sz="1500" spc="157">
                  <a:solidFill>
                    <a:srgbClr val="F2FAFF"/>
                  </a:solidFill>
                  <a:latin typeface="Roboto"/>
                </a:rPr>
                <a:t>Warsztaty Badawcze | Grupa PaRenKuKu ds. Imputacji Danych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3" t="0" r="1311" b="84570"/>
          <a:stretch>
            <a:fillRect/>
          </a:stretch>
        </p:blipFill>
        <p:spPr>
          <a:xfrm flipH="false" flipV="false" rot="0">
            <a:off x="-154358" y="-164078"/>
            <a:ext cx="18596716" cy="163786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2322044"/>
            <a:ext cx="6145329" cy="3272582"/>
            <a:chOff x="0" y="0"/>
            <a:chExt cx="8193772" cy="436344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8575"/>
              <a:ext cx="8193772" cy="21272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214"/>
                </a:lnSpc>
              </a:pPr>
              <a:r>
                <a:rPr lang="en-US" sz="5500" spc="577">
                  <a:solidFill>
                    <a:srgbClr val="244357"/>
                  </a:solidFill>
                  <a:latin typeface="Roboto Condensed Bold"/>
                </a:rPr>
                <a:t>OUR I</a:t>
              </a:r>
              <a:r>
                <a:rPr lang="en-US" sz="5500" spc="577">
                  <a:solidFill>
                    <a:srgbClr val="244357"/>
                  </a:solidFill>
                  <a:latin typeface="Roboto Condensed Bold"/>
                </a:rPr>
                <a:t>MPUTING STRATEGIES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519038"/>
              <a:ext cx="7342776" cy="18444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473"/>
                </a:lnSpc>
              </a:pPr>
              <a:r>
                <a:rPr lang="en-US" sz="4600" spc="114">
                  <a:solidFill>
                    <a:srgbClr val="244357"/>
                  </a:solidFill>
                  <a:latin typeface="Roboto Condensed"/>
                </a:rPr>
                <a:t>NINE</a:t>
              </a:r>
              <a:r>
                <a:rPr lang="en-US" sz="4600" spc="114">
                  <a:solidFill>
                    <a:srgbClr val="244357"/>
                  </a:solidFill>
                  <a:latin typeface="Roboto Condensed"/>
                </a:rPr>
                <a:t> DIFFERENT METHODS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75710" y="9629260"/>
            <a:ext cx="16507453" cy="271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244357"/>
                </a:solidFill>
                <a:latin typeface="Roboto"/>
              </a:rPr>
              <a:t>W</a:t>
            </a:r>
            <a:r>
              <a:rPr lang="en-US" sz="1500" spc="157">
                <a:solidFill>
                  <a:srgbClr val="244357"/>
                </a:solidFill>
                <a:latin typeface="Roboto"/>
              </a:rPr>
              <a:t>arsztaty Badawcze | Grupa PaRenKuKu ds. Imputacji Danych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781510" y="1593228"/>
            <a:ext cx="8933399" cy="7100544"/>
            <a:chOff x="0" y="0"/>
            <a:chExt cx="11911198" cy="946739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85725"/>
              <a:ext cx="9021258" cy="673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2897" spc="72">
                  <a:solidFill>
                    <a:srgbClr val="244357"/>
                  </a:solidFill>
                  <a:latin typeface="Roboto Bold"/>
                </a:rPr>
                <a:t>NAIVE </a:t>
              </a:r>
              <a:r>
                <a:rPr lang="en-US" sz="2897" spc="72">
                  <a:solidFill>
                    <a:srgbClr val="244357"/>
                  </a:solidFill>
                  <a:latin typeface="Roboto Bold"/>
                </a:rPr>
                <a:t>APPROACH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784813"/>
              <a:ext cx="11911198" cy="23609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removing columns with missing values</a:t>
              </a:r>
            </a:p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imputing with random values from given feature</a:t>
              </a:r>
            </a:p>
            <a:p>
              <a:pPr algn="l"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imputing with median (for numerical features) and mode (for categorical features)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837487"/>
              <a:ext cx="9021258" cy="673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2897" spc="72">
                  <a:solidFill>
                    <a:srgbClr val="244357"/>
                  </a:solidFill>
                  <a:latin typeface="Roboto Bold"/>
                </a:rPr>
                <a:t>MORE ADVANCED APPROACH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4708025"/>
              <a:ext cx="11911198" cy="4759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Random Forest from missForest package</a:t>
              </a:r>
            </a:p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KNN from VIM package</a:t>
              </a:r>
            </a:p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hot-deck algorithm from VIM package</a:t>
              </a:r>
            </a:p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Iterative Robust Model-Based Imputation (IRMI) from VIM package</a:t>
              </a:r>
            </a:p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predictive mean matching (pmm) from mice package</a:t>
              </a:r>
            </a:p>
            <a:p>
              <a:pPr algn="l"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classification and regression trees (cart) from mice package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3" t="0" r="1311" b="84570"/>
          <a:stretch>
            <a:fillRect/>
          </a:stretch>
        </p:blipFill>
        <p:spPr>
          <a:xfrm flipH="false" flipV="false" rot="0">
            <a:off x="-154358" y="-164078"/>
            <a:ext cx="18596716" cy="163786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028700" y="2322044"/>
            <a:ext cx="6145329" cy="4650044"/>
            <a:chOff x="0" y="0"/>
            <a:chExt cx="8193772" cy="6200058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28575"/>
              <a:ext cx="8193772" cy="21272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214"/>
                </a:lnSpc>
              </a:pPr>
              <a:r>
                <a:rPr lang="en-US" sz="5500" spc="577">
                  <a:solidFill>
                    <a:srgbClr val="244357"/>
                  </a:solidFill>
                  <a:latin typeface="Roboto Condensed Bold"/>
                </a:rPr>
                <a:t>CLASSIFICATION ALGORITHMS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519038"/>
              <a:ext cx="7342776" cy="368102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473"/>
                </a:lnSpc>
              </a:pPr>
              <a:r>
                <a:rPr lang="en-US" sz="4600" spc="114">
                  <a:solidFill>
                    <a:srgbClr val="244357"/>
                  </a:solidFill>
                  <a:latin typeface="Roboto Condensed"/>
                </a:rPr>
                <a:t>AND METRICS USED TO EVALUATE OUR MODELS PERFORMANCE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75710" y="9629260"/>
            <a:ext cx="16507453" cy="271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244357"/>
                </a:solidFill>
                <a:latin typeface="Roboto"/>
              </a:rPr>
              <a:t>W</a:t>
            </a:r>
            <a:r>
              <a:rPr lang="en-US" sz="1500" spc="157">
                <a:solidFill>
                  <a:srgbClr val="244357"/>
                </a:solidFill>
                <a:latin typeface="Roboto"/>
              </a:rPr>
              <a:t>arsztaty Badawcze | Grupa PaRenKuKu ds. Imputacji Danych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7781510" y="2001504"/>
            <a:ext cx="8933399" cy="6283991"/>
            <a:chOff x="0" y="0"/>
            <a:chExt cx="11911198" cy="837865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85725"/>
              <a:ext cx="9021258" cy="673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2897" spc="72">
                  <a:solidFill>
                    <a:srgbClr val="244357"/>
                  </a:solidFill>
                  <a:latin typeface="Roboto Bold"/>
                </a:rPr>
                <a:t>SELECTED CLASSIFICATION M</a:t>
              </a:r>
              <a:r>
                <a:rPr lang="en-US" sz="2897" spc="72">
                  <a:solidFill>
                    <a:srgbClr val="244357"/>
                  </a:solidFill>
                  <a:latin typeface="Roboto Bold"/>
                </a:rPr>
                <a:t>ODELS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784813"/>
              <a:ext cx="11911198" cy="29605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Bagged CART (treebag)</a:t>
              </a:r>
            </a:p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Random Forest (ranger)</a:t>
              </a:r>
            </a:p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Multivariate Adaptive Regression Spline (earth)</a:t>
              </a:r>
            </a:p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k-Nearest Neighbors (knn)</a:t>
              </a:r>
            </a:p>
            <a:p>
              <a:pPr algn="l"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Naive Bayes (nb)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4437082"/>
              <a:ext cx="9021258" cy="13831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00"/>
                </a:lnSpc>
              </a:pPr>
              <a:r>
                <a:rPr lang="en-US" sz="2897" spc="72">
                  <a:solidFill>
                    <a:srgbClr val="244357"/>
                  </a:solidFill>
                  <a:latin typeface="Roboto Bold"/>
                </a:rPr>
                <a:t>WE USED FOUR METRICS THAT ARE GOOD FOR IMBALANCED DATA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6017666"/>
              <a:ext cx="11911198" cy="23609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AUC</a:t>
              </a:r>
            </a:p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Balanced Accuracy</a:t>
              </a:r>
            </a:p>
            <a:p>
              <a:pPr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Geometric Mean</a:t>
              </a:r>
            </a:p>
            <a:p>
              <a:pPr algn="l" marL="405845" indent="-202923" lvl="1">
                <a:lnSpc>
                  <a:spcPts val="3564"/>
                </a:lnSpc>
                <a:buFont typeface="Arial"/>
                <a:buChar char="•"/>
              </a:pPr>
              <a:r>
                <a:rPr lang="en-US" sz="2458" spc="61">
                  <a:solidFill>
                    <a:srgbClr val="244357"/>
                  </a:solidFill>
                  <a:latin typeface="Roboto"/>
                </a:rPr>
                <a:t>Weighted TPR-TNR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3" t="0" r="1311" b="84570"/>
          <a:stretch>
            <a:fillRect/>
          </a:stretch>
        </p:blipFill>
        <p:spPr>
          <a:xfrm flipH="false" flipV="false" rot="0">
            <a:off x="-154358" y="-164078"/>
            <a:ext cx="18596716" cy="163786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1779119"/>
            <a:ext cx="9406140" cy="804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14"/>
              </a:lnSpc>
            </a:pPr>
            <a:r>
              <a:rPr lang="en-US" sz="5500" spc="577">
                <a:solidFill>
                  <a:srgbClr val="244357"/>
                </a:solidFill>
                <a:latin typeface="Roboto Condensed Bold"/>
              </a:rPr>
              <a:t>EXPERIMENT WORKFLOW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75710" y="9629260"/>
            <a:ext cx="16507453" cy="271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244357"/>
                </a:solidFill>
                <a:latin typeface="Roboto"/>
              </a:rPr>
              <a:t>W</a:t>
            </a:r>
            <a:r>
              <a:rPr lang="en-US" sz="1500" spc="157">
                <a:solidFill>
                  <a:srgbClr val="244357"/>
                </a:solidFill>
                <a:latin typeface="Roboto"/>
              </a:rPr>
              <a:t>arsztaty Badawcze | Grupa PaRenKuKu ds. Imputacji Danych</a:t>
            </a:r>
          </a:p>
        </p:txBody>
      </p:sp>
      <p:grpSp>
        <p:nvGrpSpPr>
          <p:cNvPr name="Group 5" id="5"/>
          <p:cNvGrpSpPr/>
          <p:nvPr/>
        </p:nvGrpSpPr>
        <p:grpSpPr>
          <a:xfrm rot="5400000">
            <a:off x="1948005" y="6371882"/>
            <a:ext cx="1107760" cy="264859"/>
            <a:chOff x="0" y="0"/>
            <a:chExt cx="1795360" cy="429260"/>
          </a:xfrm>
        </p:grpSpPr>
        <p:sp>
          <p:nvSpPr>
            <p:cNvPr name="Freeform 6" id="6"/>
            <p:cNvSpPr/>
            <p:nvPr/>
          </p:nvSpPr>
          <p:spPr>
            <a:xfrm>
              <a:off x="0" y="-5080"/>
              <a:ext cx="1795361" cy="434340"/>
            </a:xfrm>
            <a:custGeom>
              <a:avLst/>
              <a:gdLst/>
              <a:ahLst/>
              <a:cxnLst/>
              <a:rect r="r" b="b" t="t" l="l"/>
              <a:pathLst>
                <a:path h="434340" w="1795361">
                  <a:moveTo>
                    <a:pt x="1777581" y="187960"/>
                  </a:moveTo>
                  <a:lnTo>
                    <a:pt x="1515961" y="11430"/>
                  </a:lnTo>
                  <a:cubicBezTo>
                    <a:pt x="1498181" y="0"/>
                    <a:pt x="1475321" y="3810"/>
                    <a:pt x="1462621" y="21590"/>
                  </a:cubicBezTo>
                  <a:cubicBezTo>
                    <a:pt x="1451191" y="39370"/>
                    <a:pt x="1455001" y="62230"/>
                    <a:pt x="1472781" y="74930"/>
                  </a:cubicBezTo>
                  <a:lnTo>
                    <a:pt x="1631531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631531" y="257810"/>
                  </a:lnTo>
                  <a:lnTo>
                    <a:pt x="1472781" y="364490"/>
                  </a:lnTo>
                  <a:cubicBezTo>
                    <a:pt x="1455001" y="375920"/>
                    <a:pt x="1451191" y="400050"/>
                    <a:pt x="1462621" y="417830"/>
                  </a:cubicBezTo>
                  <a:cubicBezTo>
                    <a:pt x="1470241" y="429260"/>
                    <a:pt x="1481671" y="434340"/>
                    <a:pt x="1494371" y="434340"/>
                  </a:cubicBezTo>
                  <a:cubicBezTo>
                    <a:pt x="1501991" y="434340"/>
                    <a:pt x="1509611" y="431800"/>
                    <a:pt x="1515961" y="427990"/>
                  </a:cubicBezTo>
                  <a:lnTo>
                    <a:pt x="1778851" y="251460"/>
                  </a:lnTo>
                  <a:cubicBezTo>
                    <a:pt x="1789011" y="243840"/>
                    <a:pt x="1795361" y="232410"/>
                    <a:pt x="1795361" y="219710"/>
                  </a:cubicBezTo>
                  <a:cubicBezTo>
                    <a:pt x="1795361" y="207010"/>
                    <a:pt x="1789011" y="195580"/>
                    <a:pt x="1777581" y="18796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2942579"/>
            <a:ext cx="2882350" cy="1285193"/>
            <a:chOff x="0" y="0"/>
            <a:chExt cx="8708103" cy="3882802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8708103" cy="3882801"/>
            </a:xfrm>
            <a:custGeom>
              <a:avLst/>
              <a:gdLst/>
              <a:ahLst/>
              <a:cxnLst/>
              <a:rect r="r" b="b" t="t" l="l"/>
              <a:pathLst>
                <a:path h="3882801" w="8708103">
                  <a:moveTo>
                    <a:pt x="8403303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3578001"/>
                  </a:lnTo>
                  <a:cubicBezTo>
                    <a:pt x="0" y="3746912"/>
                    <a:pt x="135890" y="3882801"/>
                    <a:pt x="304800" y="3882801"/>
                  </a:cubicBezTo>
                  <a:lnTo>
                    <a:pt x="8403303" y="3882801"/>
                  </a:lnTo>
                  <a:cubicBezTo>
                    <a:pt x="8572213" y="3882801"/>
                    <a:pt x="8708103" y="3746912"/>
                    <a:pt x="8708103" y="3578001"/>
                  </a:cubicBezTo>
                  <a:lnTo>
                    <a:pt x="8708103" y="304800"/>
                  </a:lnTo>
                  <a:cubicBezTo>
                    <a:pt x="8708103" y="135890"/>
                    <a:pt x="8572213" y="0"/>
                    <a:pt x="8403303" y="0"/>
                  </a:cubicBezTo>
                  <a:close/>
                </a:path>
              </a:pathLst>
            </a:custGeom>
            <a:solidFill>
              <a:srgbClr val="4FCED9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60710" y="4785841"/>
            <a:ext cx="2882350" cy="1285193"/>
            <a:chOff x="0" y="0"/>
            <a:chExt cx="8708103" cy="3882802"/>
          </a:xfrm>
        </p:grpSpPr>
        <p:sp>
          <p:nvSpPr>
            <p:cNvPr name="Freeform 10" id="10"/>
            <p:cNvSpPr/>
            <p:nvPr/>
          </p:nvSpPr>
          <p:spPr>
            <a:xfrm>
              <a:off x="0" y="0"/>
              <a:ext cx="8708103" cy="3882801"/>
            </a:xfrm>
            <a:custGeom>
              <a:avLst/>
              <a:gdLst/>
              <a:ahLst/>
              <a:cxnLst/>
              <a:rect r="r" b="b" t="t" l="l"/>
              <a:pathLst>
                <a:path h="3882801" w="8708103">
                  <a:moveTo>
                    <a:pt x="8403303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3578001"/>
                  </a:lnTo>
                  <a:cubicBezTo>
                    <a:pt x="0" y="3746912"/>
                    <a:pt x="135890" y="3882801"/>
                    <a:pt x="304800" y="3882801"/>
                  </a:cubicBezTo>
                  <a:lnTo>
                    <a:pt x="8403303" y="3882801"/>
                  </a:lnTo>
                  <a:cubicBezTo>
                    <a:pt x="8572213" y="3882801"/>
                    <a:pt x="8708103" y="3746912"/>
                    <a:pt x="8708103" y="3578001"/>
                  </a:cubicBezTo>
                  <a:lnTo>
                    <a:pt x="8708103" y="304800"/>
                  </a:lnTo>
                  <a:cubicBezTo>
                    <a:pt x="8708103" y="135890"/>
                    <a:pt x="8572213" y="0"/>
                    <a:pt x="8403303" y="0"/>
                  </a:cubicBezTo>
                  <a:close/>
                </a:path>
              </a:pathLst>
            </a:custGeom>
            <a:solidFill>
              <a:srgbClr val="4FCED9"/>
            </a:solidFill>
          </p:spPr>
        </p:sp>
      </p:grpSp>
      <p:grpSp>
        <p:nvGrpSpPr>
          <p:cNvPr name="Group 11" id="11"/>
          <p:cNvGrpSpPr/>
          <p:nvPr/>
        </p:nvGrpSpPr>
        <p:grpSpPr>
          <a:xfrm rot="-5400000">
            <a:off x="2219595" y="4310014"/>
            <a:ext cx="564580" cy="400096"/>
            <a:chOff x="0" y="0"/>
            <a:chExt cx="806450" cy="571500"/>
          </a:xfrm>
        </p:grpSpPr>
        <p:sp>
          <p:nvSpPr>
            <p:cNvPr name="Freeform 12" id="12"/>
            <p:cNvSpPr/>
            <p:nvPr/>
          </p:nvSpPr>
          <p:spPr>
            <a:xfrm>
              <a:off x="0" y="255270"/>
              <a:ext cx="806450" cy="69850"/>
            </a:xfrm>
            <a:custGeom>
              <a:avLst/>
              <a:gdLst/>
              <a:ahLst/>
              <a:cxnLst/>
              <a:rect r="r" b="b" t="t" l="l"/>
              <a:pathLst>
                <a:path h="69850" w="806450">
                  <a:moveTo>
                    <a:pt x="51562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806450" y="69850"/>
                  </a:lnTo>
                  <a:lnTo>
                    <a:pt x="806450" y="0"/>
                  </a:lnTo>
                  <a:close/>
                </a:path>
              </a:pathLst>
            </a:custGeom>
            <a:solidFill>
              <a:srgbClr val="244357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60710" y="3125537"/>
            <a:ext cx="2755091" cy="83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372" spc="59">
                <a:solidFill>
                  <a:srgbClr val="F2FAFF"/>
                </a:solidFill>
                <a:latin typeface="Roboto Bold"/>
              </a:rPr>
              <a:t>DATASET WITH MISSING VALUES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60710" y="4935287"/>
            <a:ext cx="2755091" cy="83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372" spc="59">
                <a:solidFill>
                  <a:srgbClr val="F2FAFF"/>
                </a:solidFill>
                <a:latin typeface="Roboto Bold"/>
              </a:rPr>
              <a:t>TRAIN TEST SPLITING (80/20)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526698" y="7058192"/>
            <a:ext cx="3950374" cy="1285193"/>
            <a:chOff x="0" y="0"/>
            <a:chExt cx="11934794" cy="3882802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11934794" cy="3882801"/>
            </a:xfrm>
            <a:custGeom>
              <a:avLst/>
              <a:gdLst/>
              <a:ahLst/>
              <a:cxnLst/>
              <a:rect r="r" b="b" t="t" l="l"/>
              <a:pathLst>
                <a:path h="3882801" w="11934794">
                  <a:moveTo>
                    <a:pt x="11629994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3578001"/>
                  </a:lnTo>
                  <a:cubicBezTo>
                    <a:pt x="0" y="3746912"/>
                    <a:pt x="135890" y="3882801"/>
                    <a:pt x="304800" y="3882801"/>
                  </a:cubicBezTo>
                  <a:lnTo>
                    <a:pt x="11629994" y="3882801"/>
                  </a:lnTo>
                  <a:cubicBezTo>
                    <a:pt x="11798905" y="3882801"/>
                    <a:pt x="11934794" y="3746912"/>
                    <a:pt x="11934794" y="3578001"/>
                  </a:cubicBezTo>
                  <a:lnTo>
                    <a:pt x="11934794" y="304800"/>
                  </a:lnTo>
                  <a:cubicBezTo>
                    <a:pt x="11934794" y="135890"/>
                    <a:pt x="11798905" y="0"/>
                    <a:pt x="11629994" y="0"/>
                  </a:cubicBezTo>
                  <a:close/>
                </a:path>
              </a:pathLst>
            </a:custGeom>
            <a:solidFill>
              <a:srgbClr val="187EB5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684198" y="7306650"/>
            <a:ext cx="3635374" cy="83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372" spc="59">
                <a:solidFill>
                  <a:srgbClr val="F2FAFF"/>
                </a:solidFill>
                <a:latin typeface="Roboto Bold"/>
              </a:rPr>
              <a:t>CHOOSING IMPUTATION METHOD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6802572" y="6078607"/>
            <a:ext cx="2096158" cy="1285193"/>
            <a:chOff x="0" y="0"/>
            <a:chExt cx="6332874" cy="3882802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6332874" cy="3882801"/>
            </a:xfrm>
            <a:custGeom>
              <a:avLst/>
              <a:gdLst/>
              <a:ahLst/>
              <a:cxnLst/>
              <a:rect r="r" b="b" t="t" l="l"/>
              <a:pathLst>
                <a:path h="3882801" w="6332874">
                  <a:moveTo>
                    <a:pt x="6028074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3578001"/>
                  </a:lnTo>
                  <a:cubicBezTo>
                    <a:pt x="0" y="3746912"/>
                    <a:pt x="135890" y="3882801"/>
                    <a:pt x="304800" y="3882801"/>
                  </a:cubicBezTo>
                  <a:lnTo>
                    <a:pt x="6028074" y="3882801"/>
                  </a:lnTo>
                  <a:cubicBezTo>
                    <a:pt x="6196984" y="3882801"/>
                    <a:pt x="6332874" y="3746912"/>
                    <a:pt x="6332874" y="3578001"/>
                  </a:cubicBezTo>
                  <a:lnTo>
                    <a:pt x="6332874" y="304800"/>
                  </a:lnTo>
                  <a:cubicBezTo>
                    <a:pt x="6332874" y="135890"/>
                    <a:pt x="6196984" y="0"/>
                    <a:pt x="6028074" y="0"/>
                  </a:cubicBezTo>
                  <a:close/>
                </a:path>
              </a:pathLst>
            </a:custGeom>
            <a:solidFill>
              <a:srgbClr val="187EB5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6802572" y="8137069"/>
            <a:ext cx="2096158" cy="1285193"/>
            <a:chOff x="0" y="0"/>
            <a:chExt cx="6332874" cy="3882802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6332874" cy="3882801"/>
            </a:xfrm>
            <a:custGeom>
              <a:avLst/>
              <a:gdLst/>
              <a:ahLst/>
              <a:cxnLst/>
              <a:rect r="r" b="b" t="t" l="l"/>
              <a:pathLst>
                <a:path h="3882801" w="6332874">
                  <a:moveTo>
                    <a:pt x="6028074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3578001"/>
                  </a:lnTo>
                  <a:cubicBezTo>
                    <a:pt x="0" y="3746912"/>
                    <a:pt x="135890" y="3882801"/>
                    <a:pt x="304800" y="3882801"/>
                  </a:cubicBezTo>
                  <a:lnTo>
                    <a:pt x="6028074" y="3882801"/>
                  </a:lnTo>
                  <a:cubicBezTo>
                    <a:pt x="6196984" y="3882801"/>
                    <a:pt x="6332874" y="3746912"/>
                    <a:pt x="6332874" y="3578001"/>
                  </a:cubicBezTo>
                  <a:lnTo>
                    <a:pt x="6332874" y="304800"/>
                  </a:lnTo>
                  <a:cubicBezTo>
                    <a:pt x="6332874" y="135890"/>
                    <a:pt x="6196984" y="0"/>
                    <a:pt x="6028074" y="0"/>
                  </a:cubicBezTo>
                  <a:close/>
                </a:path>
              </a:pathLst>
            </a:custGeom>
            <a:solidFill>
              <a:srgbClr val="187EB5"/>
            </a:solidFill>
          </p:spPr>
        </p:sp>
      </p:grpSp>
      <p:grpSp>
        <p:nvGrpSpPr>
          <p:cNvPr name="Group 22" id="22"/>
          <p:cNvGrpSpPr/>
          <p:nvPr/>
        </p:nvGrpSpPr>
        <p:grpSpPr>
          <a:xfrm rot="-10800000">
            <a:off x="4477072" y="7446042"/>
            <a:ext cx="1012224" cy="400096"/>
            <a:chOff x="0" y="0"/>
            <a:chExt cx="1445869" cy="571500"/>
          </a:xfrm>
        </p:grpSpPr>
        <p:sp>
          <p:nvSpPr>
            <p:cNvPr name="Freeform 23" id="23"/>
            <p:cNvSpPr/>
            <p:nvPr/>
          </p:nvSpPr>
          <p:spPr>
            <a:xfrm>
              <a:off x="0" y="255270"/>
              <a:ext cx="1445869" cy="69850"/>
            </a:xfrm>
            <a:custGeom>
              <a:avLst/>
              <a:gdLst/>
              <a:ahLst/>
              <a:cxnLst/>
              <a:rect r="r" b="b" t="t" l="l"/>
              <a:pathLst>
                <a:path h="69850" w="1445869">
                  <a:moveTo>
                    <a:pt x="1155039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445869" y="69850"/>
                  </a:lnTo>
                  <a:lnTo>
                    <a:pt x="1445869" y="0"/>
                  </a:ln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24" id="24"/>
          <p:cNvGrpSpPr/>
          <p:nvPr/>
        </p:nvGrpSpPr>
        <p:grpSpPr>
          <a:xfrm rot="-5400000">
            <a:off x="4460065" y="7550387"/>
            <a:ext cx="2058462" cy="400096"/>
            <a:chOff x="0" y="0"/>
            <a:chExt cx="2940323" cy="571500"/>
          </a:xfrm>
        </p:grpSpPr>
        <p:sp>
          <p:nvSpPr>
            <p:cNvPr name="Freeform 25" id="25"/>
            <p:cNvSpPr/>
            <p:nvPr/>
          </p:nvSpPr>
          <p:spPr>
            <a:xfrm>
              <a:off x="0" y="255270"/>
              <a:ext cx="2940323" cy="69850"/>
            </a:xfrm>
            <a:custGeom>
              <a:avLst/>
              <a:gdLst/>
              <a:ahLst/>
              <a:cxnLst/>
              <a:rect r="r" b="b" t="t" l="l"/>
              <a:pathLst>
                <a:path h="69850" w="2940323">
                  <a:moveTo>
                    <a:pt x="2649494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940323" y="69850"/>
                  </a:lnTo>
                  <a:lnTo>
                    <a:pt x="2940323" y="0"/>
                  </a:ln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5489296" y="6588774"/>
            <a:ext cx="1313276" cy="264859"/>
            <a:chOff x="0" y="0"/>
            <a:chExt cx="2128442" cy="429260"/>
          </a:xfrm>
        </p:grpSpPr>
        <p:sp>
          <p:nvSpPr>
            <p:cNvPr name="Freeform 27" id="27"/>
            <p:cNvSpPr/>
            <p:nvPr/>
          </p:nvSpPr>
          <p:spPr>
            <a:xfrm>
              <a:off x="0" y="-5080"/>
              <a:ext cx="2128442" cy="434340"/>
            </a:xfrm>
            <a:custGeom>
              <a:avLst/>
              <a:gdLst/>
              <a:ahLst/>
              <a:cxnLst/>
              <a:rect r="r" b="b" t="t" l="l"/>
              <a:pathLst>
                <a:path h="434340" w="2128442">
                  <a:moveTo>
                    <a:pt x="2110662" y="187960"/>
                  </a:moveTo>
                  <a:lnTo>
                    <a:pt x="1849042" y="11430"/>
                  </a:lnTo>
                  <a:cubicBezTo>
                    <a:pt x="1831262" y="0"/>
                    <a:pt x="1808402" y="3810"/>
                    <a:pt x="1795702" y="21590"/>
                  </a:cubicBezTo>
                  <a:cubicBezTo>
                    <a:pt x="1784272" y="39370"/>
                    <a:pt x="1788082" y="62230"/>
                    <a:pt x="1805862" y="74930"/>
                  </a:cubicBezTo>
                  <a:lnTo>
                    <a:pt x="1964612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964612" y="257810"/>
                  </a:lnTo>
                  <a:lnTo>
                    <a:pt x="1805862" y="364490"/>
                  </a:lnTo>
                  <a:cubicBezTo>
                    <a:pt x="1788082" y="375920"/>
                    <a:pt x="1784272" y="400050"/>
                    <a:pt x="1795702" y="417830"/>
                  </a:cubicBezTo>
                  <a:cubicBezTo>
                    <a:pt x="1803322" y="429260"/>
                    <a:pt x="1814752" y="434340"/>
                    <a:pt x="1827452" y="434340"/>
                  </a:cubicBezTo>
                  <a:cubicBezTo>
                    <a:pt x="1835072" y="434340"/>
                    <a:pt x="1842692" y="431800"/>
                    <a:pt x="1849042" y="427990"/>
                  </a:cubicBezTo>
                  <a:lnTo>
                    <a:pt x="2111932" y="251460"/>
                  </a:lnTo>
                  <a:cubicBezTo>
                    <a:pt x="2122092" y="243840"/>
                    <a:pt x="2128442" y="232410"/>
                    <a:pt x="2128442" y="219710"/>
                  </a:cubicBezTo>
                  <a:cubicBezTo>
                    <a:pt x="2128442" y="207010"/>
                    <a:pt x="2122092" y="195580"/>
                    <a:pt x="2110662" y="18796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28" id="28"/>
          <p:cNvGrpSpPr/>
          <p:nvPr/>
        </p:nvGrpSpPr>
        <p:grpSpPr>
          <a:xfrm rot="0">
            <a:off x="5489296" y="8647237"/>
            <a:ext cx="1313276" cy="264859"/>
            <a:chOff x="0" y="0"/>
            <a:chExt cx="2128442" cy="429260"/>
          </a:xfrm>
        </p:grpSpPr>
        <p:sp>
          <p:nvSpPr>
            <p:cNvPr name="Freeform 29" id="29"/>
            <p:cNvSpPr/>
            <p:nvPr/>
          </p:nvSpPr>
          <p:spPr>
            <a:xfrm>
              <a:off x="0" y="-5080"/>
              <a:ext cx="2128442" cy="434340"/>
            </a:xfrm>
            <a:custGeom>
              <a:avLst/>
              <a:gdLst/>
              <a:ahLst/>
              <a:cxnLst/>
              <a:rect r="r" b="b" t="t" l="l"/>
              <a:pathLst>
                <a:path h="434340" w="2128442">
                  <a:moveTo>
                    <a:pt x="2110662" y="187960"/>
                  </a:moveTo>
                  <a:lnTo>
                    <a:pt x="1849042" y="11430"/>
                  </a:lnTo>
                  <a:cubicBezTo>
                    <a:pt x="1831262" y="0"/>
                    <a:pt x="1808402" y="3810"/>
                    <a:pt x="1795702" y="21590"/>
                  </a:cubicBezTo>
                  <a:cubicBezTo>
                    <a:pt x="1784272" y="39370"/>
                    <a:pt x="1788082" y="62230"/>
                    <a:pt x="1805862" y="74930"/>
                  </a:cubicBezTo>
                  <a:lnTo>
                    <a:pt x="1964612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964612" y="257810"/>
                  </a:lnTo>
                  <a:lnTo>
                    <a:pt x="1805862" y="364490"/>
                  </a:lnTo>
                  <a:cubicBezTo>
                    <a:pt x="1788082" y="375920"/>
                    <a:pt x="1784272" y="400050"/>
                    <a:pt x="1795702" y="417830"/>
                  </a:cubicBezTo>
                  <a:cubicBezTo>
                    <a:pt x="1803322" y="429260"/>
                    <a:pt x="1814752" y="434340"/>
                    <a:pt x="1827452" y="434340"/>
                  </a:cubicBezTo>
                  <a:cubicBezTo>
                    <a:pt x="1835072" y="434340"/>
                    <a:pt x="1842692" y="431800"/>
                    <a:pt x="1849042" y="427990"/>
                  </a:cubicBezTo>
                  <a:lnTo>
                    <a:pt x="2111932" y="251460"/>
                  </a:lnTo>
                  <a:cubicBezTo>
                    <a:pt x="2122092" y="243840"/>
                    <a:pt x="2128442" y="232410"/>
                    <a:pt x="2128442" y="219710"/>
                  </a:cubicBezTo>
                  <a:cubicBezTo>
                    <a:pt x="2128442" y="207010"/>
                    <a:pt x="2122092" y="195580"/>
                    <a:pt x="2110662" y="18796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6687019" y="6277419"/>
            <a:ext cx="2327263" cy="83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372" spc="59">
                <a:solidFill>
                  <a:srgbClr val="F2FAFF"/>
                </a:solidFill>
                <a:latin typeface="Roboto Bold"/>
              </a:rPr>
              <a:t>IMPUTING TRAIN SET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687019" y="8335882"/>
            <a:ext cx="2327263" cy="83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372" spc="59">
                <a:solidFill>
                  <a:srgbClr val="F2FAFF"/>
                </a:solidFill>
                <a:latin typeface="Roboto Bold"/>
              </a:rPr>
              <a:t>IMPUTING TEST SET</a:t>
            </a:r>
          </a:p>
        </p:txBody>
      </p:sp>
      <p:grpSp>
        <p:nvGrpSpPr>
          <p:cNvPr name="Group 32" id="32"/>
          <p:cNvGrpSpPr/>
          <p:nvPr/>
        </p:nvGrpSpPr>
        <p:grpSpPr>
          <a:xfrm rot="-5400000">
            <a:off x="7568361" y="5596269"/>
            <a:ext cx="564580" cy="400096"/>
            <a:chOff x="0" y="0"/>
            <a:chExt cx="806450" cy="571500"/>
          </a:xfrm>
        </p:grpSpPr>
        <p:sp>
          <p:nvSpPr>
            <p:cNvPr name="Freeform 33" id="33"/>
            <p:cNvSpPr/>
            <p:nvPr/>
          </p:nvSpPr>
          <p:spPr>
            <a:xfrm>
              <a:off x="0" y="255270"/>
              <a:ext cx="806450" cy="69850"/>
            </a:xfrm>
            <a:custGeom>
              <a:avLst/>
              <a:gdLst/>
              <a:ahLst/>
              <a:cxnLst/>
              <a:rect r="r" b="b" t="t" l="l"/>
              <a:pathLst>
                <a:path h="69850" w="806450">
                  <a:moveTo>
                    <a:pt x="51562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806450" y="69850"/>
                  </a:lnTo>
                  <a:lnTo>
                    <a:pt x="806450" y="0"/>
                  </a:ln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34" id="34"/>
          <p:cNvGrpSpPr/>
          <p:nvPr/>
        </p:nvGrpSpPr>
        <p:grpSpPr>
          <a:xfrm rot="5400000">
            <a:off x="3406638" y="6162102"/>
            <a:ext cx="1561009" cy="264859"/>
            <a:chOff x="0" y="0"/>
            <a:chExt cx="2529945" cy="429260"/>
          </a:xfrm>
        </p:grpSpPr>
        <p:sp>
          <p:nvSpPr>
            <p:cNvPr name="Freeform 35" id="35"/>
            <p:cNvSpPr/>
            <p:nvPr/>
          </p:nvSpPr>
          <p:spPr>
            <a:xfrm>
              <a:off x="0" y="-5080"/>
              <a:ext cx="2529946" cy="434340"/>
            </a:xfrm>
            <a:custGeom>
              <a:avLst/>
              <a:gdLst/>
              <a:ahLst/>
              <a:cxnLst/>
              <a:rect r="r" b="b" t="t" l="l"/>
              <a:pathLst>
                <a:path h="434340" w="2529946">
                  <a:moveTo>
                    <a:pt x="2512165" y="187960"/>
                  </a:moveTo>
                  <a:lnTo>
                    <a:pt x="2250545" y="11430"/>
                  </a:lnTo>
                  <a:cubicBezTo>
                    <a:pt x="2232765" y="0"/>
                    <a:pt x="2209905" y="3810"/>
                    <a:pt x="2197205" y="21590"/>
                  </a:cubicBezTo>
                  <a:cubicBezTo>
                    <a:pt x="2185775" y="39370"/>
                    <a:pt x="2189586" y="62230"/>
                    <a:pt x="2207365" y="74930"/>
                  </a:cubicBezTo>
                  <a:lnTo>
                    <a:pt x="2366115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2366115" y="257810"/>
                  </a:lnTo>
                  <a:lnTo>
                    <a:pt x="2207365" y="364490"/>
                  </a:lnTo>
                  <a:cubicBezTo>
                    <a:pt x="2189586" y="375920"/>
                    <a:pt x="2185775" y="400050"/>
                    <a:pt x="2197206" y="417830"/>
                  </a:cubicBezTo>
                  <a:cubicBezTo>
                    <a:pt x="2204825" y="429260"/>
                    <a:pt x="2216256" y="434340"/>
                    <a:pt x="2228956" y="434340"/>
                  </a:cubicBezTo>
                  <a:cubicBezTo>
                    <a:pt x="2236575" y="434340"/>
                    <a:pt x="2244196" y="431800"/>
                    <a:pt x="2250546" y="427990"/>
                  </a:cubicBezTo>
                  <a:lnTo>
                    <a:pt x="2513436" y="251460"/>
                  </a:lnTo>
                  <a:cubicBezTo>
                    <a:pt x="2523596" y="243840"/>
                    <a:pt x="2529946" y="232410"/>
                    <a:pt x="2529946" y="219710"/>
                  </a:cubicBezTo>
                  <a:cubicBezTo>
                    <a:pt x="2529946" y="207010"/>
                    <a:pt x="2523596" y="195580"/>
                    <a:pt x="2512165" y="18796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36" id="36"/>
          <p:cNvGrpSpPr/>
          <p:nvPr/>
        </p:nvGrpSpPr>
        <p:grpSpPr>
          <a:xfrm rot="-10800000">
            <a:off x="4187142" y="5313980"/>
            <a:ext cx="3675181" cy="400096"/>
            <a:chOff x="0" y="0"/>
            <a:chExt cx="5249657" cy="571500"/>
          </a:xfrm>
        </p:grpSpPr>
        <p:sp>
          <p:nvSpPr>
            <p:cNvPr name="Freeform 37" id="37"/>
            <p:cNvSpPr/>
            <p:nvPr/>
          </p:nvSpPr>
          <p:spPr>
            <a:xfrm>
              <a:off x="0" y="255270"/>
              <a:ext cx="5249657" cy="69850"/>
            </a:xfrm>
            <a:custGeom>
              <a:avLst/>
              <a:gdLst/>
              <a:ahLst/>
              <a:cxnLst/>
              <a:rect r="r" b="b" t="t" l="l"/>
              <a:pathLst>
                <a:path h="69850" w="5249657">
                  <a:moveTo>
                    <a:pt x="495882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5249657" y="69850"/>
                  </a:lnTo>
                  <a:lnTo>
                    <a:pt x="5249657" y="0"/>
                  </a:ln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38" id="38"/>
          <p:cNvGrpSpPr/>
          <p:nvPr/>
        </p:nvGrpSpPr>
        <p:grpSpPr>
          <a:xfrm rot="0">
            <a:off x="8898730" y="8647237"/>
            <a:ext cx="3421493" cy="264859"/>
            <a:chOff x="0" y="0"/>
            <a:chExt cx="5545256" cy="429260"/>
          </a:xfrm>
        </p:grpSpPr>
        <p:sp>
          <p:nvSpPr>
            <p:cNvPr name="Freeform 39" id="39"/>
            <p:cNvSpPr/>
            <p:nvPr/>
          </p:nvSpPr>
          <p:spPr>
            <a:xfrm>
              <a:off x="0" y="-5080"/>
              <a:ext cx="5545256" cy="434340"/>
            </a:xfrm>
            <a:custGeom>
              <a:avLst/>
              <a:gdLst/>
              <a:ahLst/>
              <a:cxnLst/>
              <a:rect r="r" b="b" t="t" l="l"/>
              <a:pathLst>
                <a:path h="434340" w="5545256">
                  <a:moveTo>
                    <a:pt x="5527476" y="187960"/>
                  </a:moveTo>
                  <a:lnTo>
                    <a:pt x="5265856" y="11430"/>
                  </a:lnTo>
                  <a:cubicBezTo>
                    <a:pt x="5248076" y="0"/>
                    <a:pt x="5225216" y="3810"/>
                    <a:pt x="5212516" y="21590"/>
                  </a:cubicBezTo>
                  <a:cubicBezTo>
                    <a:pt x="5201086" y="39370"/>
                    <a:pt x="5204896" y="62230"/>
                    <a:pt x="5222676" y="74930"/>
                  </a:cubicBezTo>
                  <a:lnTo>
                    <a:pt x="5381426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5381426" y="257810"/>
                  </a:lnTo>
                  <a:lnTo>
                    <a:pt x="5222676" y="364490"/>
                  </a:lnTo>
                  <a:cubicBezTo>
                    <a:pt x="5204896" y="375920"/>
                    <a:pt x="5201086" y="400050"/>
                    <a:pt x="5212516" y="417830"/>
                  </a:cubicBezTo>
                  <a:cubicBezTo>
                    <a:pt x="5220136" y="429260"/>
                    <a:pt x="5231566" y="434340"/>
                    <a:pt x="5244266" y="434340"/>
                  </a:cubicBezTo>
                  <a:cubicBezTo>
                    <a:pt x="5251886" y="434340"/>
                    <a:pt x="5259506" y="431800"/>
                    <a:pt x="5265856" y="427990"/>
                  </a:cubicBezTo>
                  <a:lnTo>
                    <a:pt x="5528746" y="251460"/>
                  </a:lnTo>
                  <a:cubicBezTo>
                    <a:pt x="5538906" y="243840"/>
                    <a:pt x="5545256" y="232410"/>
                    <a:pt x="5545256" y="219710"/>
                  </a:cubicBezTo>
                  <a:cubicBezTo>
                    <a:pt x="5545256" y="207010"/>
                    <a:pt x="5538906" y="195580"/>
                    <a:pt x="5527476" y="18796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40" id="40"/>
          <p:cNvGrpSpPr/>
          <p:nvPr/>
        </p:nvGrpSpPr>
        <p:grpSpPr>
          <a:xfrm rot="0">
            <a:off x="8898730" y="6588774"/>
            <a:ext cx="3421493" cy="264859"/>
            <a:chOff x="0" y="0"/>
            <a:chExt cx="5545256" cy="429260"/>
          </a:xfrm>
        </p:grpSpPr>
        <p:sp>
          <p:nvSpPr>
            <p:cNvPr name="Freeform 41" id="41"/>
            <p:cNvSpPr/>
            <p:nvPr/>
          </p:nvSpPr>
          <p:spPr>
            <a:xfrm>
              <a:off x="0" y="-5080"/>
              <a:ext cx="5545256" cy="434340"/>
            </a:xfrm>
            <a:custGeom>
              <a:avLst/>
              <a:gdLst/>
              <a:ahLst/>
              <a:cxnLst/>
              <a:rect r="r" b="b" t="t" l="l"/>
              <a:pathLst>
                <a:path h="434340" w="5545256">
                  <a:moveTo>
                    <a:pt x="5527476" y="187960"/>
                  </a:moveTo>
                  <a:lnTo>
                    <a:pt x="5265856" y="11430"/>
                  </a:lnTo>
                  <a:cubicBezTo>
                    <a:pt x="5248076" y="0"/>
                    <a:pt x="5225216" y="3810"/>
                    <a:pt x="5212516" y="21590"/>
                  </a:cubicBezTo>
                  <a:cubicBezTo>
                    <a:pt x="5201086" y="39370"/>
                    <a:pt x="5204896" y="62230"/>
                    <a:pt x="5222676" y="74930"/>
                  </a:cubicBezTo>
                  <a:lnTo>
                    <a:pt x="5381426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5381426" y="257810"/>
                  </a:lnTo>
                  <a:lnTo>
                    <a:pt x="5222676" y="364490"/>
                  </a:lnTo>
                  <a:cubicBezTo>
                    <a:pt x="5204896" y="375920"/>
                    <a:pt x="5201086" y="400050"/>
                    <a:pt x="5212516" y="417830"/>
                  </a:cubicBezTo>
                  <a:cubicBezTo>
                    <a:pt x="5220136" y="429260"/>
                    <a:pt x="5231566" y="434340"/>
                    <a:pt x="5244266" y="434340"/>
                  </a:cubicBezTo>
                  <a:cubicBezTo>
                    <a:pt x="5251886" y="434340"/>
                    <a:pt x="5259506" y="431800"/>
                    <a:pt x="5265856" y="427990"/>
                  </a:cubicBezTo>
                  <a:lnTo>
                    <a:pt x="5528746" y="251460"/>
                  </a:lnTo>
                  <a:cubicBezTo>
                    <a:pt x="5538906" y="243840"/>
                    <a:pt x="5545256" y="232410"/>
                    <a:pt x="5545256" y="219710"/>
                  </a:cubicBezTo>
                  <a:cubicBezTo>
                    <a:pt x="5545256" y="207010"/>
                    <a:pt x="5538906" y="195580"/>
                    <a:pt x="5527476" y="18796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42" id="42"/>
          <p:cNvGrpSpPr/>
          <p:nvPr/>
        </p:nvGrpSpPr>
        <p:grpSpPr>
          <a:xfrm rot="0">
            <a:off x="12320223" y="6078607"/>
            <a:ext cx="2327263" cy="1285193"/>
            <a:chOff x="0" y="0"/>
            <a:chExt cx="7031082" cy="3882802"/>
          </a:xfrm>
        </p:grpSpPr>
        <p:sp>
          <p:nvSpPr>
            <p:cNvPr name="Freeform 43" id="43"/>
            <p:cNvSpPr/>
            <p:nvPr/>
          </p:nvSpPr>
          <p:spPr>
            <a:xfrm>
              <a:off x="0" y="0"/>
              <a:ext cx="7031082" cy="3882801"/>
            </a:xfrm>
            <a:custGeom>
              <a:avLst/>
              <a:gdLst/>
              <a:ahLst/>
              <a:cxnLst/>
              <a:rect r="r" b="b" t="t" l="l"/>
              <a:pathLst>
                <a:path h="3882801" w="7031082">
                  <a:moveTo>
                    <a:pt x="6726282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3578001"/>
                  </a:lnTo>
                  <a:cubicBezTo>
                    <a:pt x="0" y="3746912"/>
                    <a:pt x="135890" y="3882801"/>
                    <a:pt x="304800" y="3882801"/>
                  </a:cubicBezTo>
                  <a:lnTo>
                    <a:pt x="6726282" y="3882801"/>
                  </a:lnTo>
                  <a:cubicBezTo>
                    <a:pt x="6895192" y="3882801"/>
                    <a:pt x="7031082" y="3746912"/>
                    <a:pt x="7031082" y="3578001"/>
                  </a:cubicBezTo>
                  <a:lnTo>
                    <a:pt x="7031082" y="304800"/>
                  </a:lnTo>
                  <a:cubicBezTo>
                    <a:pt x="7031082" y="135890"/>
                    <a:pt x="6895192" y="0"/>
                    <a:pt x="6726282" y="0"/>
                  </a:cubicBezTo>
                  <a:close/>
                </a:path>
              </a:pathLst>
            </a:custGeom>
            <a:solidFill>
              <a:srgbClr val="8325C5"/>
            </a:solidFill>
          </p:spPr>
        </p:sp>
      </p:grpSp>
      <p:sp>
        <p:nvSpPr>
          <p:cNvPr name="TextBox 44" id="44"/>
          <p:cNvSpPr txBox="true"/>
          <p:nvPr/>
        </p:nvSpPr>
        <p:spPr>
          <a:xfrm rot="0">
            <a:off x="12320223" y="6277419"/>
            <a:ext cx="2327263" cy="83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372" spc="59">
                <a:solidFill>
                  <a:srgbClr val="F2FAFF"/>
                </a:solidFill>
                <a:latin typeface="Roboto Bold"/>
              </a:rPr>
              <a:t>TRAINING ML ALGORITHM</a:t>
            </a:r>
          </a:p>
        </p:txBody>
      </p:sp>
      <p:grpSp>
        <p:nvGrpSpPr>
          <p:cNvPr name="Group 45" id="45"/>
          <p:cNvGrpSpPr/>
          <p:nvPr/>
        </p:nvGrpSpPr>
        <p:grpSpPr>
          <a:xfrm rot="0">
            <a:off x="12320223" y="8137069"/>
            <a:ext cx="2327263" cy="1285193"/>
            <a:chOff x="0" y="0"/>
            <a:chExt cx="7031082" cy="3882802"/>
          </a:xfrm>
        </p:grpSpPr>
        <p:sp>
          <p:nvSpPr>
            <p:cNvPr name="Freeform 46" id="46"/>
            <p:cNvSpPr/>
            <p:nvPr/>
          </p:nvSpPr>
          <p:spPr>
            <a:xfrm>
              <a:off x="0" y="0"/>
              <a:ext cx="7031082" cy="3882801"/>
            </a:xfrm>
            <a:custGeom>
              <a:avLst/>
              <a:gdLst/>
              <a:ahLst/>
              <a:cxnLst/>
              <a:rect r="r" b="b" t="t" l="l"/>
              <a:pathLst>
                <a:path h="3882801" w="7031082">
                  <a:moveTo>
                    <a:pt x="6726282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3578001"/>
                  </a:lnTo>
                  <a:cubicBezTo>
                    <a:pt x="0" y="3746912"/>
                    <a:pt x="135890" y="3882801"/>
                    <a:pt x="304800" y="3882801"/>
                  </a:cubicBezTo>
                  <a:lnTo>
                    <a:pt x="6726282" y="3882801"/>
                  </a:lnTo>
                  <a:cubicBezTo>
                    <a:pt x="6895192" y="3882801"/>
                    <a:pt x="7031082" y="3746912"/>
                    <a:pt x="7031082" y="3578001"/>
                  </a:cubicBezTo>
                  <a:lnTo>
                    <a:pt x="7031082" y="304800"/>
                  </a:lnTo>
                  <a:cubicBezTo>
                    <a:pt x="7031082" y="135890"/>
                    <a:pt x="6895192" y="0"/>
                    <a:pt x="6726282" y="0"/>
                  </a:cubicBezTo>
                  <a:close/>
                </a:path>
              </a:pathLst>
            </a:custGeom>
            <a:solidFill>
              <a:srgbClr val="8325C5"/>
            </a:solidFill>
          </p:spPr>
        </p:sp>
      </p:grpSp>
      <p:sp>
        <p:nvSpPr>
          <p:cNvPr name="TextBox 47" id="47"/>
          <p:cNvSpPr txBox="true"/>
          <p:nvPr/>
        </p:nvSpPr>
        <p:spPr>
          <a:xfrm rot="0">
            <a:off x="12320223" y="8544266"/>
            <a:ext cx="2327263" cy="413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372" spc="59">
                <a:solidFill>
                  <a:srgbClr val="F2FAFF"/>
                </a:solidFill>
                <a:latin typeface="Roboto Bold"/>
              </a:rPr>
              <a:t>PREDICTING</a:t>
            </a:r>
          </a:p>
        </p:txBody>
      </p:sp>
      <p:grpSp>
        <p:nvGrpSpPr>
          <p:cNvPr name="Group 48" id="48"/>
          <p:cNvGrpSpPr/>
          <p:nvPr/>
        </p:nvGrpSpPr>
        <p:grpSpPr>
          <a:xfrm rot="0">
            <a:off x="15253946" y="7058192"/>
            <a:ext cx="2386357" cy="1285193"/>
            <a:chOff x="0" y="0"/>
            <a:chExt cx="7209617" cy="3882802"/>
          </a:xfrm>
        </p:grpSpPr>
        <p:sp>
          <p:nvSpPr>
            <p:cNvPr name="Freeform 49" id="49"/>
            <p:cNvSpPr/>
            <p:nvPr/>
          </p:nvSpPr>
          <p:spPr>
            <a:xfrm>
              <a:off x="0" y="0"/>
              <a:ext cx="7209617" cy="3882801"/>
            </a:xfrm>
            <a:custGeom>
              <a:avLst/>
              <a:gdLst/>
              <a:ahLst/>
              <a:cxnLst/>
              <a:rect r="r" b="b" t="t" l="l"/>
              <a:pathLst>
                <a:path h="3882801" w="7209617">
                  <a:moveTo>
                    <a:pt x="6904817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3578001"/>
                  </a:lnTo>
                  <a:cubicBezTo>
                    <a:pt x="0" y="3746912"/>
                    <a:pt x="135890" y="3882801"/>
                    <a:pt x="304800" y="3882801"/>
                  </a:cubicBezTo>
                  <a:lnTo>
                    <a:pt x="6904817" y="3882801"/>
                  </a:lnTo>
                  <a:cubicBezTo>
                    <a:pt x="7073727" y="3882801"/>
                    <a:pt x="7209617" y="3746912"/>
                    <a:pt x="7209617" y="3578001"/>
                  </a:cubicBezTo>
                  <a:lnTo>
                    <a:pt x="7209617" y="304800"/>
                  </a:lnTo>
                  <a:cubicBezTo>
                    <a:pt x="7209617" y="135890"/>
                    <a:pt x="7073727" y="0"/>
                    <a:pt x="6904817" y="0"/>
                  </a:cubicBezTo>
                  <a:close/>
                </a:path>
              </a:pathLst>
            </a:custGeom>
            <a:solidFill>
              <a:srgbClr val="8325C5"/>
            </a:solidFill>
          </p:spPr>
        </p:sp>
      </p:grpSp>
      <p:sp>
        <p:nvSpPr>
          <p:cNvPr name="TextBox 50" id="50"/>
          <p:cNvSpPr txBox="true"/>
          <p:nvPr/>
        </p:nvSpPr>
        <p:spPr>
          <a:xfrm rot="0">
            <a:off x="15253946" y="7257004"/>
            <a:ext cx="2327263" cy="83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372" spc="59">
                <a:solidFill>
                  <a:srgbClr val="F2FAFF"/>
                </a:solidFill>
                <a:latin typeface="Roboto Bold"/>
              </a:rPr>
              <a:t>EVALUATING WITH METRICS</a:t>
            </a:r>
          </a:p>
        </p:txBody>
      </p:sp>
      <p:grpSp>
        <p:nvGrpSpPr>
          <p:cNvPr name="Group 51" id="51"/>
          <p:cNvGrpSpPr/>
          <p:nvPr/>
        </p:nvGrpSpPr>
        <p:grpSpPr>
          <a:xfrm rot="-10800000">
            <a:off x="14647486" y="8601416"/>
            <a:ext cx="1799639" cy="400096"/>
            <a:chOff x="0" y="0"/>
            <a:chExt cx="2570618" cy="571500"/>
          </a:xfrm>
        </p:grpSpPr>
        <p:sp>
          <p:nvSpPr>
            <p:cNvPr name="Freeform 52" id="52"/>
            <p:cNvSpPr/>
            <p:nvPr/>
          </p:nvSpPr>
          <p:spPr>
            <a:xfrm>
              <a:off x="0" y="255270"/>
              <a:ext cx="2570618" cy="69850"/>
            </a:xfrm>
            <a:custGeom>
              <a:avLst/>
              <a:gdLst/>
              <a:ahLst/>
              <a:cxnLst/>
              <a:rect r="r" b="b" t="t" l="l"/>
              <a:pathLst>
                <a:path h="69850" w="2570618">
                  <a:moveTo>
                    <a:pt x="2279788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2570618" y="69850"/>
                  </a:lnTo>
                  <a:lnTo>
                    <a:pt x="2570618" y="0"/>
                  </a:ln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53" id="53"/>
          <p:cNvGrpSpPr/>
          <p:nvPr/>
        </p:nvGrpSpPr>
        <p:grpSpPr>
          <a:xfrm rot="-5400000">
            <a:off x="16228984" y="8429096"/>
            <a:ext cx="436281" cy="264859"/>
            <a:chOff x="0" y="0"/>
            <a:chExt cx="707086" cy="429260"/>
          </a:xfrm>
        </p:grpSpPr>
        <p:sp>
          <p:nvSpPr>
            <p:cNvPr name="Freeform 54" id="54"/>
            <p:cNvSpPr/>
            <p:nvPr/>
          </p:nvSpPr>
          <p:spPr>
            <a:xfrm>
              <a:off x="0" y="-5080"/>
              <a:ext cx="707087" cy="434340"/>
            </a:xfrm>
            <a:custGeom>
              <a:avLst/>
              <a:gdLst/>
              <a:ahLst/>
              <a:cxnLst/>
              <a:rect r="r" b="b" t="t" l="l"/>
              <a:pathLst>
                <a:path h="434340" w="707087">
                  <a:moveTo>
                    <a:pt x="689307" y="187960"/>
                  </a:moveTo>
                  <a:lnTo>
                    <a:pt x="427686" y="11430"/>
                  </a:lnTo>
                  <a:cubicBezTo>
                    <a:pt x="409906" y="0"/>
                    <a:pt x="387046" y="3810"/>
                    <a:pt x="374346" y="21590"/>
                  </a:cubicBezTo>
                  <a:cubicBezTo>
                    <a:pt x="362916" y="39370"/>
                    <a:pt x="366726" y="62230"/>
                    <a:pt x="384506" y="74930"/>
                  </a:cubicBezTo>
                  <a:lnTo>
                    <a:pt x="543256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543257" y="257810"/>
                  </a:lnTo>
                  <a:lnTo>
                    <a:pt x="384507" y="364490"/>
                  </a:lnTo>
                  <a:cubicBezTo>
                    <a:pt x="366727" y="375920"/>
                    <a:pt x="362917" y="400050"/>
                    <a:pt x="374347" y="417830"/>
                  </a:cubicBezTo>
                  <a:cubicBezTo>
                    <a:pt x="381967" y="429260"/>
                    <a:pt x="393397" y="434340"/>
                    <a:pt x="406097" y="434340"/>
                  </a:cubicBezTo>
                  <a:cubicBezTo>
                    <a:pt x="413717" y="434340"/>
                    <a:pt x="421337" y="431800"/>
                    <a:pt x="427687" y="427990"/>
                  </a:cubicBezTo>
                  <a:lnTo>
                    <a:pt x="690577" y="251460"/>
                  </a:lnTo>
                  <a:cubicBezTo>
                    <a:pt x="700737" y="243840"/>
                    <a:pt x="707087" y="232410"/>
                    <a:pt x="707087" y="219710"/>
                  </a:cubicBezTo>
                  <a:cubicBezTo>
                    <a:pt x="707087" y="207010"/>
                    <a:pt x="700737" y="195580"/>
                    <a:pt x="689307" y="18796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55" id="55"/>
          <p:cNvGrpSpPr/>
          <p:nvPr/>
        </p:nvGrpSpPr>
        <p:grpSpPr>
          <a:xfrm rot="-5400000">
            <a:off x="15276235" y="5801265"/>
            <a:ext cx="2282684" cy="264859"/>
            <a:chOff x="0" y="0"/>
            <a:chExt cx="3699573" cy="429260"/>
          </a:xfrm>
        </p:grpSpPr>
        <p:sp>
          <p:nvSpPr>
            <p:cNvPr name="Freeform 56" id="56"/>
            <p:cNvSpPr/>
            <p:nvPr/>
          </p:nvSpPr>
          <p:spPr>
            <a:xfrm>
              <a:off x="0" y="-5080"/>
              <a:ext cx="3699573" cy="434340"/>
            </a:xfrm>
            <a:custGeom>
              <a:avLst/>
              <a:gdLst/>
              <a:ahLst/>
              <a:cxnLst/>
              <a:rect r="r" b="b" t="t" l="l"/>
              <a:pathLst>
                <a:path h="434340" w="3699573">
                  <a:moveTo>
                    <a:pt x="3681793" y="187960"/>
                  </a:moveTo>
                  <a:lnTo>
                    <a:pt x="3420173" y="11430"/>
                  </a:lnTo>
                  <a:cubicBezTo>
                    <a:pt x="3402393" y="0"/>
                    <a:pt x="3379534" y="3810"/>
                    <a:pt x="3366834" y="21590"/>
                  </a:cubicBezTo>
                  <a:cubicBezTo>
                    <a:pt x="3355403" y="39370"/>
                    <a:pt x="3359214" y="62230"/>
                    <a:pt x="3376993" y="74930"/>
                  </a:cubicBezTo>
                  <a:lnTo>
                    <a:pt x="3535743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3535743" y="257810"/>
                  </a:lnTo>
                  <a:lnTo>
                    <a:pt x="3376993" y="364490"/>
                  </a:lnTo>
                  <a:cubicBezTo>
                    <a:pt x="3359214" y="375920"/>
                    <a:pt x="3355404" y="400050"/>
                    <a:pt x="3366834" y="417830"/>
                  </a:cubicBezTo>
                  <a:cubicBezTo>
                    <a:pt x="3374454" y="429260"/>
                    <a:pt x="3385884" y="434340"/>
                    <a:pt x="3398584" y="434340"/>
                  </a:cubicBezTo>
                  <a:cubicBezTo>
                    <a:pt x="3406204" y="434340"/>
                    <a:pt x="3413823" y="431800"/>
                    <a:pt x="3420173" y="427990"/>
                  </a:cubicBezTo>
                  <a:lnTo>
                    <a:pt x="3683064" y="251460"/>
                  </a:lnTo>
                  <a:cubicBezTo>
                    <a:pt x="3693223" y="243840"/>
                    <a:pt x="3699573" y="232410"/>
                    <a:pt x="3699573" y="219710"/>
                  </a:cubicBezTo>
                  <a:cubicBezTo>
                    <a:pt x="3699573" y="207010"/>
                    <a:pt x="3693223" y="195580"/>
                    <a:pt x="3681793" y="18796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57" id="57"/>
          <p:cNvGrpSpPr/>
          <p:nvPr/>
        </p:nvGrpSpPr>
        <p:grpSpPr>
          <a:xfrm rot="0">
            <a:off x="15194852" y="3507159"/>
            <a:ext cx="2386357" cy="1285193"/>
            <a:chOff x="0" y="0"/>
            <a:chExt cx="7209617" cy="3882802"/>
          </a:xfrm>
        </p:grpSpPr>
        <p:sp>
          <p:nvSpPr>
            <p:cNvPr name="Freeform 58" id="58"/>
            <p:cNvSpPr/>
            <p:nvPr/>
          </p:nvSpPr>
          <p:spPr>
            <a:xfrm>
              <a:off x="0" y="0"/>
              <a:ext cx="7209617" cy="3882801"/>
            </a:xfrm>
            <a:custGeom>
              <a:avLst/>
              <a:gdLst/>
              <a:ahLst/>
              <a:cxnLst/>
              <a:rect r="r" b="b" t="t" l="l"/>
              <a:pathLst>
                <a:path h="3882801" w="7209617">
                  <a:moveTo>
                    <a:pt x="6904817" y="0"/>
                  </a:moveTo>
                  <a:lnTo>
                    <a:pt x="304800" y="0"/>
                  </a:lnTo>
                  <a:cubicBezTo>
                    <a:pt x="135890" y="0"/>
                    <a:pt x="0" y="135890"/>
                    <a:pt x="0" y="304800"/>
                  </a:cubicBezTo>
                  <a:lnTo>
                    <a:pt x="0" y="3578001"/>
                  </a:lnTo>
                  <a:cubicBezTo>
                    <a:pt x="0" y="3746912"/>
                    <a:pt x="135890" y="3882801"/>
                    <a:pt x="304800" y="3882801"/>
                  </a:cubicBezTo>
                  <a:lnTo>
                    <a:pt x="6904817" y="3882801"/>
                  </a:lnTo>
                  <a:cubicBezTo>
                    <a:pt x="7073727" y="3882801"/>
                    <a:pt x="7209617" y="3746912"/>
                    <a:pt x="7209617" y="3578001"/>
                  </a:cubicBezTo>
                  <a:lnTo>
                    <a:pt x="7209617" y="304800"/>
                  </a:lnTo>
                  <a:cubicBezTo>
                    <a:pt x="7209617" y="135890"/>
                    <a:pt x="7073727" y="0"/>
                    <a:pt x="6904817" y="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sp>
        <p:nvSpPr>
          <p:cNvPr name="TextBox 59" id="59"/>
          <p:cNvSpPr txBox="true"/>
          <p:nvPr/>
        </p:nvSpPr>
        <p:spPr>
          <a:xfrm rot="0">
            <a:off x="15246314" y="3705971"/>
            <a:ext cx="2327263" cy="830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1"/>
              </a:lnSpc>
            </a:pPr>
            <a:r>
              <a:rPr lang="en-US" sz="2372" spc="59">
                <a:solidFill>
                  <a:srgbClr val="F2FAFF"/>
                </a:solidFill>
                <a:latin typeface="Roboto Bold"/>
              </a:rPr>
              <a:t>INTERPRETING RESULTS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5162737" y="2997865"/>
            <a:ext cx="8933399" cy="22371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64"/>
              </a:lnSpc>
            </a:pPr>
            <a:r>
              <a:rPr lang="en-US" sz="2458" spc="61">
                <a:solidFill>
                  <a:srgbClr val="244357"/>
                </a:solidFill>
                <a:latin typeface="Roboto"/>
              </a:rPr>
              <a:t>We used </a:t>
            </a:r>
            <a:r>
              <a:rPr lang="en-US" sz="2458" spc="61">
                <a:solidFill>
                  <a:srgbClr val="244357"/>
                </a:solidFill>
                <a:latin typeface="Roboto Bold Italics"/>
              </a:rPr>
              <a:t>11 </a:t>
            </a:r>
            <a:r>
              <a:rPr lang="en-US" sz="2458" spc="61">
                <a:solidFill>
                  <a:srgbClr val="244357"/>
                </a:solidFill>
                <a:latin typeface="Roboto"/>
              </a:rPr>
              <a:t>different datasets from OpenML. Our experiment consists of three modules:</a:t>
            </a:r>
          </a:p>
          <a:p>
            <a:pPr marL="405845" indent="-202923" lvl="1">
              <a:lnSpc>
                <a:spcPts val="3564"/>
              </a:lnSpc>
              <a:buFont typeface="Arial"/>
              <a:buChar char="•"/>
            </a:pPr>
            <a:r>
              <a:rPr lang="en-US" sz="2458" spc="61">
                <a:solidFill>
                  <a:srgbClr val="4FCED9"/>
                </a:solidFill>
                <a:latin typeface="Roboto"/>
              </a:rPr>
              <a:t>choosing and spliting datasets</a:t>
            </a:r>
          </a:p>
          <a:p>
            <a:pPr marL="405845" indent="-202923" lvl="1">
              <a:lnSpc>
                <a:spcPts val="3564"/>
              </a:lnSpc>
              <a:buFont typeface="Arial"/>
              <a:buChar char="•"/>
            </a:pPr>
            <a:r>
              <a:rPr lang="en-US" sz="2458" spc="61">
                <a:solidFill>
                  <a:srgbClr val="187EB5"/>
                </a:solidFill>
                <a:latin typeface="Roboto"/>
              </a:rPr>
              <a:t>imputing</a:t>
            </a:r>
          </a:p>
          <a:p>
            <a:pPr algn="l" marL="405845" indent="-202923" lvl="1">
              <a:lnSpc>
                <a:spcPts val="3564"/>
              </a:lnSpc>
              <a:buFont typeface="Arial"/>
              <a:buChar char="•"/>
            </a:pPr>
            <a:r>
              <a:rPr lang="en-US" sz="2458" spc="61">
                <a:solidFill>
                  <a:srgbClr val="8325C5"/>
                </a:solidFill>
                <a:latin typeface="Roboto"/>
              </a:rPr>
              <a:t>training, testinf and evaluating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8898730" y="6747909"/>
            <a:ext cx="3215468" cy="66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 spc="44">
                <a:solidFill>
                  <a:srgbClr val="244357"/>
                </a:solidFill>
                <a:latin typeface="Roboto"/>
              </a:rPr>
              <a:t>encoding/normalising if needed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9104755" y="8854946"/>
            <a:ext cx="3215468" cy="66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 spc="44">
                <a:solidFill>
                  <a:srgbClr val="244357"/>
                </a:solidFill>
                <a:latin typeface="Roboto"/>
              </a:rPr>
              <a:t>encoding/normalising if needed</a:t>
            </a:r>
          </a:p>
        </p:txBody>
      </p:sp>
      <p:sp>
        <p:nvSpPr>
          <p:cNvPr name="TextBox 63" id="63"/>
          <p:cNvSpPr txBox="true"/>
          <p:nvPr/>
        </p:nvSpPr>
        <p:spPr>
          <a:xfrm rot="0">
            <a:off x="4081610" y="5590502"/>
            <a:ext cx="3215468" cy="662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 spc="44">
                <a:solidFill>
                  <a:srgbClr val="244357"/>
                </a:solidFill>
                <a:latin typeface="Roboto"/>
              </a:rPr>
              <a:t>if did not work skip to next imputation method</a:t>
            </a:r>
          </a:p>
        </p:txBody>
      </p:sp>
      <p:sp>
        <p:nvSpPr>
          <p:cNvPr name="TextBox 64" id="64"/>
          <p:cNvSpPr txBox="true"/>
          <p:nvPr/>
        </p:nvSpPr>
        <p:spPr>
          <a:xfrm rot="0">
            <a:off x="1375710" y="21059260"/>
            <a:ext cx="16507453" cy="271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244357"/>
                </a:solidFill>
                <a:latin typeface="Roboto"/>
              </a:rPr>
              <a:t>W</a:t>
            </a:r>
            <a:r>
              <a:rPr lang="en-US" sz="1500" spc="157">
                <a:solidFill>
                  <a:srgbClr val="244357"/>
                </a:solidFill>
                <a:latin typeface="Roboto"/>
              </a:rPr>
              <a:t>arsztaty Badawcze | Grupa PaRenKuKu ds. Imputacji Danych</a:t>
            </a:r>
          </a:p>
        </p:txBody>
      </p:sp>
      <p:grpSp>
        <p:nvGrpSpPr>
          <p:cNvPr name="Group 65" id="65"/>
          <p:cNvGrpSpPr/>
          <p:nvPr/>
        </p:nvGrpSpPr>
        <p:grpSpPr>
          <a:xfrm rot="5400000">
            <a:off x="13097220" y="7618005"/>
            <a:ext cx="773269" cy="264859"/>
            <a:chOff x="0" y="0"/>
            <a:chExt cx="1253247" cy="429260"/>
          </a:xfrm>
        </p:grpSpPr>
        <p:sp>
          <p:nvSpPr>
            <p:cNvPr name="Freeform 66" id="66"/>
            <p:cNvSpPr/>
            <p:nvPr/>
          </p:nvSpPr>
          <p:spPr>
            <a:xfrm>
              <a:off x="0" y="-5080"/>
              <a:ext cx="1253247" cy="434340"/>
            </a:xfrm>
            <a:custGeom>
              <a:avLst/>
              <a:gdLst/>
              <a:ahLst/>
              <a:cxnLst/>
              <a:rect r="r" b="b" t="t" l="l"/>
              <a:pathLst>
                <a:path h="434340" w="1253247">
                  <a:moveTo>
                    <a:pt x="1235467" y="187960"/>
                  </a:moveTo>
                  <a:lnTo>
                    <a:pt x="973847" y="11430"/>
                  </a:lnTo>
                  <a:cubicBezTo>
                    <a:pt x="956067" y="0"/>
                    <a:pt x="933207" y="3810"/>
                    <a:pt x="920507" y="21590"/>
                  </a:cubicBezTo>
                  <a:cubicBezTo>
                    <a:pt x="909077" y="39370"/>
                    <a:pt x="912887" y="62230"/>
                    <a:pt x="930667" y="74930"/>
                  </a:cubicBezTo>
                  <a:lnTo>
                    <a:pt x="1089417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089417" y="257810"/>
                  </a:lnTo>
                  <a:lnTo>
                    <a:pt x="930667" y="364490"/>
                  </a:lnTo>
                  <a:cubicBezTo>
                    <a:pt x="912887" y="375920"/>
                    <a:pt x="909077" y="400050"/>
                    <a:pt x="920507" y="417830"/>
                  </a:cubicBezTo>
                  <a:cubicBezTo>
                    <a:pt x="928127" y="429260"/>
                    <a:pt x="939557" y="434340"/>
                    <a:pt x="952257" y="434340"/>
                  </a:cubicBezTo>
                  <a:cubicBezTo>
                    <a:pt x="959877" y="434340"/>
                    <a:pt x="967497" y="431800"/>
                    <a:pt x="973847" y="427990"/>
                  </a:cubicBezTo>
                  <a:lnTo>
                    <a:pt x="1236737" y="251460"/>
                  </a:lnTo>
                  <a:cubicBezTo>
                    <a:pt x="1246897" y="243840"/>
                    <a:pt x="1253247" y="232410"/>
                    <a:pt x="1253247" y="219710"/>
                  </a:cubicBezTo>
                  <a:cubicBezTo>
                    <a:pt x="1253247" y="207010"/>
                    <a:pt x="1246897" y="195580"/>
                    <a:pt x="1235467" y="18796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2443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3077316"/>
            <a:ext cx="7153388" cy="5910357"/>
          </a:xfrm>
          <a:prstGeom prst="rect">
            <a:avLst/>
          </a:prstGeom>
          <a:solidFill>
            <a:srgbClr val="F2FAFF"/>
          </a:solidFill>
        </p:spPr>
      </p:sp>
      <p:sp>
        <p:nvSpPr>
          <p:cNvPr name="AutoShape 3" id="3"/>
          <p:cNvSpPr/>
          <p:nvPr/>
        </p:nvSpPr>
        <p:spPr>
          <a:xfrm rot="0">
            <a:off x="1028700" y="2173206"/>
            <a:ext cx="7153388" cy="904110"/>
          </a:xfrm>
          <a:prstGeom prst="rect">
            <a:avLst/>
          </a:prstGeom>
          <a:solidFill>
            <a:srgbClr val="43C3DD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11465880" y="5272525"/>
            <a:ext cx="3534133" cy="2353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49"/>
              </a:lnSpc>
            </a:pPr>
            <a:r>
              <a:rPr lang="en-US" sz="2099" spc="52">
                <a:solidFill>
                  <a:srgbClr val="244357"/>
                </a:solidFill>
                <a:latin typeface="Roboto"/>
              </a:rPr>
              <a:t>Presentations are communication tools that can be used as demonstrations, lectures, speeches, reports, and more.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98363" y="2330807"/>
            <a:ext cx="6744908" cy="573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</a:pPr>
            <a:r>
              <a:rPr lang="en-US" sz="3299" spc="82">
                <a:solidFill>
                  <a:srgbClr val="FFFFFF"/>
                </a:solidFill>
                <a:latin typeface="Roboto Bold"/>
              </a:rPr>
              <a:t>TOP 3 BEST IMPUTATIONS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66183" y="1047750"/>
            <a:ext cx="12555634" cy="7123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423"/>
              </a:lnSpc>
              <a:spcBef>
                <a:spcPct val="0"/>
              </a:spcBef>
            </a:pPr>
            <a:r>
              <a:rPr lang="en-US" sz="4800" spc="504">
                <a:solidFill>
                  <a:srgbClr val="FFFFFF"/>
                </a:solidFill>
                <a:latin typeface="Roboto Condensed Bold"/>
              </a:rPr>
              <a:t>RANKING OF IMPUTATION METHODS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-247794" y="9308507"/>
            <a:ext cx="18952535" cy="1353932"/>
            <a:chOff x="0" y="0"/>
            <a:chExt cx="25270047" cy="1805243"/>
          </a:xfrm>
        </p:grpSpPr>
        <p:sp>
          <p:nvSpPr>
            <p:cNvPr name="AutoShape 8" id="8"/>
            <p:cNvSpPr/>
            <p:nvPr/>
          </p:nvSpPr>
          <p:spPr>
            <a:xfrm rot="0">
              <a:off x="0" y="0"/>
              <a:ext cx="25270047" cy="1805243"/>
            </a:xfrm>
            <a:prstGeom prst="rect">
              <a:avLst/>
            </a:prstGeom>
            <a:solidFill>
              <a:srgbClr val="43C3DD"/>
            </a:solidFill>
          </p:spPr>
        </p:sp>
        <p:sp>
          <p:nvSpPr>
            <p:cNvPr name="TextBox 9" id="9"/>
            <p:cNvSpPr txBox="true"/>
            <p:nvPr/>
          </p:nvSpPr>
          <p:spPr>
            <a:xfrm rot="0">
              <a:off x="11664271" y="443545"/>
              <a:ext cx="12510338" cy="3455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175"/>
                </a:lnSpc>
              </a:pPr>
              <a:r>
                <a:rPr lang="en-US" sz="1500" spc="157">
                  <a:solidFill>
                    <a:srgbClr val="F2FAFF"/>
                  </a:solidFill>
                  <a:latin typeface="Roboto"/>
                </a:rPr>
                <a:t>W</a:t>
              </a:r>
              <a:r>
                <a:rPr lang="en-US" sz="1500" spc="157">
                  <a:solidFill>
                    <a:srgbClr val="F2FAFF"/>
                  </a:solidFill>
                  <a:latin typeface="Roboto"/>
                </a:rPr>
                <a:t>arsztaty Badawcze | Grupa PaRenKuKu ds. Imputacji Danych</a:t>
              </a:r>
            </a:p>
          </p:txBody>
        </p:sp>
      </p:grpSp>
      <p:sp>
        <p:nvSpPr>
          <p:cNvPr name="AutoShape 10" id="10"/>
          <p:cNvSpPr/>
          <p:nvPr/>
        </p:nvSpPr>
        <p:spPr>
          <a:xfrm rot="0">
            <a:off x="10105912" y="2203712"/>
            <a:ext cx="7153388" cy="904110"/>
          </a:xfrm>
          <a:prstGeom prst="rect">
            <a:avLst/>
          </a:prstGeom>
          <a:solidFill>
            <a:srgbClr val="43C3DD"/>
          </a:solidFill>
        </p:spPr>
      </p:sp>
      <p:sp>
        <p:nvSpPr>
          <p:cNvPr name="TextBox 11" id="11"/>
          <p:cNvSpPr txBox="true"/>
          <p:nvPr/>
        </p:nvSpPr>
        <p:spPr>
          <a:xfrm rot="0">
            <a:off x="10310152" y="2330807"/>
            <a:ext cx="6744908" cy="573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19"/>
              </a:lnSpc>
            </a:pPr>
            <a:r>
              <a:rPr lang="en-US" sz="3299" spc="82">
                <a:solidFill>
                  <a:srgbClr val="FFFFFF"/>
                </a:solidFill>
                <a:latin typeface="Roboto Bold"/>
              </a:rPr>
              <a:t>TOP 3 WORST IMPUTATIONS</a:t>
            </a:r>
          </a:p>
        </p:txBody>
      </p:sp>
      <p:sp>
        <p:nvSpPr>
          <p:cNvPr name="AutoShape 12" id="12"/>
          <p:cNvSpPr/>
          <p:nvPr/>
        </p:nvSpPr>
        <p:spPr>
          <a:xfrm rot="0">
            <a:off x="10105912" y="3077316"/>
            <a:ext cx="7153388" cy="5910357"/>
          </a:xfrm>
          <a:prstGeom prst="rect">
            <a:avLst/>
          </a:prstGeom>
          <a:solidFill>
            <a:srgbClr val="F2FAFF"/>
          </a:solidFill>
        </p:spPr>
      </p:sp>
      <p:sp>
        <p:nvSpPr>
          <p:cNvPr name="TextBox 13" id="13"/>
          <p:cNvSpPr txBox="true"/>
          <p:nvPr/>
        </p:nvSpPr>
        <p:spPr>
          <a:xfrm rot="0">
            <a:off x="1198363" y="3178181"/>
            <a:ext cx="6744908" cy="5428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96240" indent="-198120" lvl="1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ranger: 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vim knn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missForest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pmm (mice)</a:t>
            </a:r>
          </a:p>
          <a:p>
            <a:pPr marL="396240" indent="-198120" lvl="1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earth: 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random fill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 median and mode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 cart (mice)</a:t>
            </a:r>
          </a:p>
          <a:p>
            <a:pPr marL="396240" indent="-198120" lvl="1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treebag: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random fill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cart (mice)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median and mode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809633" y="3178181"/>
            <a:ext cx="6744908" cy="3616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96240" indent="-198120" lvl="1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knn: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missForest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random fill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median and mode</a:t>
            </a:r>
          </a:p>
          <a:p>
            <a:pPr marL="396240" indent="-198120" lvl="1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nb: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random fill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vim knn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missForest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310152" y="3178181"/>
            <a:ext cx="6744908" cy="5428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96240" indent="-198120" lvl="1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ranger: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vim hotdeck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vim irmi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remove columns</a:t>
            </a:r>
          </a:p>
          <a:p>
            <a:pPr marL="396240" indent="-198120" lvl="1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earth: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pmm (mice)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vim irmi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remove columns</a:t>
            </a:r>
          </a:p>
          <a:p>
            <a:pPr marL="396240" indent="-198120" lvl="1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treebag: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vim knn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vim irmi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remove columns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682606" y="3178181"/>
            <a:ext cx="6744908" cy="3616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96240" indent="-198120" lvl="1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knn: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vim irmi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pmm (mice)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remove columns</a:t>
            </a:r>
          </a:p>
          <a:p>
            <a:pPr marL="396240" indent="-198120" lvl="1">
              <a:lnSpc>
                <a:spcPts val="3600"/>
              </a:lnSpc>
              <a:buFont typeface="Arial"/>
              <a:buChar char="•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nb: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c</a:t>
            </a:r>
            <a:r>
              <a:rPr lang="en-US" sz="2400" spc="60">
                <a:solidFill>
                  <a:srgbClr val="244357"/>
                </a:solidFill>
                <a:latin typeface="Roboto"/>
              </a:rPr>
              <a:t>art (mice)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vim irmi</a:t>
            </a:r>
          </a:p>
          <a:p>
            <a:pPr marL="792480" indent="-264160" lvl="2">
              <a:lnSpc>
                <a:spcPts val="3600"/>
              </a:lnSpc>
              <a:buFont typeface="Arial"/>
              <a:buChar char="⚬"/>
            </a:pPr>
            <a:r>
              <a:rPr lang="en-US" sz="2400" spc="60">
                <a:solidFill>
                  <a:srgbClr val="244357"/>
                </a:solidFill>
                <a:latin typeface="Roboto"/>
              </a:rPr>
              <a:t>remove columns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3" t="0" r="68835" b="1455"/>
          <a:stretch>
            <a:fillRect/>
          </a:stretch>
        </p:blipFill>
        <p:spPr>
          <a:xfrm flipH="false" flipV="false" rot="0">
            <a:off x="0" y="0"/>
            <a:ext cx="5728932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7600" t="4343" r="1002" b="1691"/>
          <a:stretch>
            <a:fillRect/>
          </a:stretch>
        </p:blipFill>
        <p:spPr>
          <a:xfrm flipH="false" flipV="false" rot="0">
            <a:off x="5728932" y="0"/>
            <a:ext cx="12559068" cy="9522548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1057275"/>
            <a:ext cx="4487397" cy="2372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14"/>
              </a:lnSpc>
            </a:pPr>
            <a:r>
              <a:rPr lang="en-US" sz="5500" spc="577">
                <a:solidFill>
                  <a:srgbClr val="244357"/>
                </a:solidFill>
                <a:latin typeface="Roboto Condensed Bold"/>
              </a:rPr>
              <a:t>R</a:t>
            </a:r>
            <a:r>
              <a:rPr lang="en-US" sz="5500" spc="577">
                <a:solidFill>
                  <a:srgbClr val="244357"/>
                </a:solidFill>
                <a:latin typeface="Roboto Condensed Bold"/>
              </a:rPr>
              <a:t>ANKING OF IMPUTATION METHODS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5710" y="9629260"/>
            <a:ext cx="16507453" cy="271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244357"/>
                </a:solidFill>
                <a:latin typeface="Roboto"/>
              </a:rPr>
              <a:t>W</a:t>
            </a:r>
            <a:r>
              <a:rPr lang="en-US" sz="1500" spc="157">
                <a:solidFill>
                  <a:srgbClr val="244357"/>
                </a:solidFill>
                <a:latin typeface="Roboto"/>
              </a:rPr>
              <a:t>arsztaty Badawcze | Grupa PaRenKuKu ds. Imputacji Danych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363" t="0" r="68835" b="1455"/>
          <a:stretch>
            <a:fillRect/>
          </a:stretch>
        </p:blipFill>
        <p:spPr>
          <a:xfrm flipH="false" flipV="false" rot="0">
            <a:off x="0" y="0"/>
            <a:ext cx="5728932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5734373" y="0"/>
            <a:ext cx="12553627" cy="92583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28700" y="1057275"/>
            <a:ext cx="4487397" cy="1588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214"/>
              </a:lnSpc>
            </a:pPr>
            <a:r>
              <a:rPr lang="en-US" sz="5500" spc="577">
                <a:solidFill>
                  <a:srgbClr val="244357"/>
                </a:solidFill>
                <a:latin typeface="Roboto Condensed Bold"/>
              </a:rPr>
              <a:t>T</a:t>
            </a:r>
            <a:r>
              <a:rPr lang="en-US" sz="5500" spc="577">
                <a:solidFill>
                  <a:srgbClr val="244357"/>
                </a:solidFill>
                <a:latin typeface="Roboto Condensed Bold"/>
              </a:rPr>
              <a:t>IME OF IMPUTATION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5710" y="9629260"/>
            <a:ext cx="16507453" cy="2710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244357"/>
                </a:solidFill>
                <a:latin typeface="Roboto"/>
              </a:rPr>
              <a:t>W</a:t>
            </a:r>
            <a:r>
              <a:rPr lang="en-US" sz="1500" spc="157">
                <a:solidFill>
                  <a:srgbClr val="244357"/>
                </a:solidFill>
                <a:latin typeface="Roboto"/>
              </a:rPr>
              <a:t>arsztaty Badawcze | Grupa PaRenKuKu ds. Imputacji Danych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DAD9d4U0AtM</dc:identifier>
  <dcterms:modified xsi:type="dcterms:W3CDTF">2011-08-01T06:04:30Z</dcterms:modified>
  <cp:revision>1</cp:revision>
  <dc:title>Default imputation efficiency comparision</dc:title>
</cp:coreProperties>
</file>

<file path=docProps/thumbnail.jpeg>
</file>